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4" r:id="rId3"/>
    <p:sldId id="258" r:id="rId4"/>
    <p:sldId id="295" r:id="rId5"/>
    <p:sldId id="318" r:id="rId6"/>
    <p:sldId id="319" r:id="rId7"/>
    <p:sldId id="312" r:id="rId8"/>
    <p:sldId id="310" r:id="rId9"/>
    <p:sldId id="311" r:id="rId10"/>
    <p:sldId id="300" r:id="rId11"/>
    <p:sldId id="301" r:id="rId12"/>
    <p:sldId id="325" r:id="rId13"/>
    <p:sldId id="328" r:id="rId14"/>
    <p:sldId id="322" r:id="rId15"/>
    <p:sldId id="275" r:id="rId16"/>
    <p:sldId id="276" r:id="rId17"/>
    <p:sldId id="324" r:id="rId18"/>
    <p:sldId id="326" r:id="rId19"/>
    <p:sldId id="327" r:id="rId20"/>
    <p:sldId id="278" r:id="rId21"/>
    <p:sldId id="320" r:id="rId22"/>
    <p:sldId id="315" r:id="rId23"/>
    <p:sldId id="302" r:id="rId24"/>
    <p:sldId id="284" r:id="rId25"/>
    <p:sldId id="303" r:id="rId26"/>
    <p:sldId id="285" r:id="rId27"/>
    <p:sldId id="286" r:id="rId28"/>
    <p:sldId id="304" r:id="rId29"/>
    <p:sldId id="289" r:id="rId30"/>
    <p:sldId id="30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9840" autoAdjust="0"/>
  </p:normalViewPr>
  <p:slideViewPr>
    <p:cSldViewPr>
      <p:cViewPr>
        <p:scale>
          <a:sx n="85" d="100"/>
          <a:sy n="85" d="100"/>
        </p:scale>
        <p:origin x="-608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7953E-7688-431D-BC45-C61BA0B96C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0849DE-7C3B-4611-B6AD-3BA60C48B13C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2800" b="1" i="1" noProof="0" dirty="0" smtClean="0">
              <a:solidFill>
                <a:schemeClr val="tx1"/>
              </a:solidFill>
            </a:rPr>
            <a:t>Detection</a:t>
          </a:r>
          <a:endParaRPr lang="en-GB" sz="2800" b="1" i="1" noProof="0" dirty="0">
            <a:solidFill>
              <a:schemeClr val="tx1"/>
            </a:solidFill>
          </a:endParaRPr>
        </a:p>
      </dgm:t>
    </dgm:pt>
    <dgm:pt modelId="{05EE051A-D0DF-400F-999B-94CC9B358E49}" type="parTrans" cxnId="{CE884732-E125-426F-9465-D7D5FF36FF83}">
      <dgm:prSet/>
      <dgm:spPr/>
      <dgm:t>
        <a:bodyPr/>
        <a:lstStyle/>
        <a:p>
          <a:endParaRPr lang="en-GB"/>
        </a:p>
      </dgm:t>
    </dgm:pt>
    <dgm:pt modelId="{F3FF2CA3-5FBF-40F7-A13E-2ED89551B8E2}" type="sibTrans" cxnId="{CE884732-E125-426F-9465-D7D5FF36FF83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9D5F046C-6C73-4C0E-A1F9-BC7C71C88117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2800" b="1" i="1" u="none" noProof="0" dirty="0" smtClean="0">
              <a:solidFill>
                <a:srgbClr val="FF0000"/>
              </a:solidFill>
            </a:rPr>
            <a:t>Localization</a:t>
          </a:r>
          <a:endParaRPr lang="en-GB" sz="2400" b="1" i="1" u="none" noProof="0" dirty="0">
            <a:solidFill>
              <a:srgbClr val="FF0000"/>
            </a:solidFill>
          </a:endParaRPr>
        </a:p>
      </dgm:t>
    </dgm:pt>
    <dgm:pt modelId="{483AAF3B-003E-4CE9-8E26-271F3725BCC5}" type="parTrans" cxnId="{2C352825-4A6E-4E74-A467-2DC3020B72C4}">
      <dgm:prSet/>
      <dgm:spPr/>
      <dgm:t>
        <a:bodyPr/>
        <a:lstStyle/>
        <a:p>
          <a:endParaRPr lang="en-GB"/>
        </a:p>
      </dgm:t>
    </dgm:pt>
    <dgm:pt modelId="{CD595163-0690-4131-9E23-C3BFA32C31A1}" type="sibTrans" cxnId="{2C352825-4A6E-4E74-A467-2DC3020B72C4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DA73C4A3-AE74-431A-80B6-AFC4B161E681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2800" b="1" i="1" dirty="0" smtClean="0">
              <a:solidFill>
                <a:schemeClr val="tx1"/>
              </a:solidFill>
            </a:rPr>
            <a:t>Correction</a:t>
          </a:r>
          <a:endParaRPr lang="en-GB" sz="2800" b="1" i="1" dirty="0">
            <a:solidFill>
              <a:schemeClr val="tx1"/>
            </a:solidFill>
          </a:endParaRPr>
        </a:p>
      </dgm:t>
    </dgm:pt>
    <dgm:pt modelId="{F1548558-7B9E-4106-85A5-F811F6103C09}" type="parTrans" cxnId="{4717DDEB-F228-4BE9-9353-DEE427D53560}">
      <dgm:prSet/>
      <dgm:spPr/>
      <dgm:t>
        <a:bodyPr/>
        <a:lstStyle/>
        <a:p>
          <a:endParaRPr lang="en-GB"/>
        </a:p>
      </dgm:t>
    </dgm:pt>
    <dgm:pt modelId="{D4DBA92F-1495-4FA1-9172-18C489077535}" type="sibTrans" cxnId="{4717DDEB-F228-4BE9-9353-DEE427D53560}">
      <dgm:prSet/>
      <dgm:spPr/>
      <dgm:t>
        <a:bodyPr/>
        <a:lstStyle/>
        <a:p>
          <a:endParaRPr lang="en-GB"/>
        </a:p>
      </dgm:t>
    </dgm:pt>
    <dgm:pt modelId="{E761AA2B-099B-4BFB-82A3-B2C6573BD9D4}" type="pres">
      <dgm:prSet presAssocID="{1977953E-7688-431D-BC45-C61BA0B96C43}" presName="Name0" presStyleCnt="0">
        <dgm:presLayoutVars>
          <dgm:dir/>
          <dgm:resizeHandles val="exact"/>
        </dgm:presLayoutVars>
      </dgm:prSet>
      <dgm:spPr/>
    </dgm:pt>
    <dgm:pt modelId="{206F3E95-FE37-4E25-8F06-40451B012D68}" type="pres">
      <dgm:prSet presAssocID="{320849DE-7C3B-4611-B6AD-3BA60C48B13C}" presName="node" presStyleLbl="node1" presStyleIdx="0" presStyleCnt="3" custLinFactNeighborY="6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EBE902-9AF6-4361-B568-93E61EC76558}" type="pres">
      <dgm:prSet presAssocID="{F3FF2CA3-5FBF-40F7-A13E-2ED89551B8E2}" presName="sibTrans" presStyleLbl="sibTrans2D1" presStyleIdx="0" presStyleCnt="2"/>
      <dgm:spPr/>
      <dgm:t>
        <a:bodyPr/>
        <a:lstStyle/>
        <a:p>
          <a:endParaRPr lang="en-GB"/>
        </a:p>
      </dgm:t>
    </dgm:pt>
    <dgm:pt modelId="{E4B148A1-F2E9-4849-9EE2-28F89516A5FF}" type="pres">
      <dgm:prSet presAssocID="{F3FF2CA3-5FBF-40F7-A13E-2ED89551B8E2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B544C795-CCF4-4B56-89FB-296CCB25A8C7}" type="pres">
      <dgm:prSet presAssocID="{9D5F046C-6C73-4C0E-A1F9-BC7C71C88117}" presName="node" presStyleLbl="node1" presStyleIdx="1" presStyleCnt="3" custLinFactNeighborY="6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40C9D2-3DC9-46A4-A8FF-DFB9B43F1CFE}" type="pres">
      <dgm:prSet presAssocID="{CD595163-0690-4131-9E23-C3BFA32C31A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57ADF2F-4C9D-4EC8-8D04-EC97C70B688D}" type="pres">
      <dgm:prSet presAssocID="{CD595163-0690-4131-9E23-C3BFA32C31A1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7958052D-E93C-4231-AC27-DE8D0AE5EF0B}" type="pres">
      <dgm:prSet presAssocID="{DA73C4A3-AE74-431A-80B6-AFC4B161E681}" presName="node" presStyleLbl="node1" presStyleIdx="2" presStyleCnt="3" custLinFactNeighborY="6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6D2C69-7648-3C4B-A236-692D0373514E}" type="presOf" srcId="{F3FF2CA3-5FBF-40F7-A13E-2ED89551B8E2}" destId="{4EEBE902-9AF6-4361-B568-93E61EC76558}" srcOrd="0" destOrd="0" presId="urn:microsoft.com/office/officeart/2005/8/layout/process1"/>
    <dgm:cxn modelId="{4717DDEB-F228-4BE9-9353-DEE427D53560}" srcId="{1977953E-7688-431D-BC45-C61BA0B96C43}" destId="{DA73C4A3-AE74-431A-80B6-AFC4B161E681}" srcOrd="2" destOrd="0" parTransId="{F1548558-7B9E-4106-85A5-F811F6103C09}" sibTransId="{D4DBA92F-1495-4FA1-9172-18C489077535}"/>
    <dgm:cxn modelId="{5A7D5A3E-CB27-A843-90E3-89FCB4D1108C}" type="presOf" srcId="{CD595163-0690-4131-9E23-C3BFA32C31A1}" destId="{AC40C9D2-3DC9-46A4-A8FF-DFB9B43F1CFE}" srcOrd="0" destOrd="0" presId="urn:microsoft.com/office/officeart/2005/8/layout/process1"/>
    <dgm:cxn modelId="{CE884732-E125-426F-9465-D7D5FF36FF83}" srcId="{1977953E-7688-431D-BC45-C61BA0B96C43}" destId="{320849DE-7C3B-4611-B6AD-3BA60C48B13C}" srcOrd="0" destOrd="0" parTransId="{05EE051A-D0DF-400F-999B-94CC9B358E49}" sibTransId="{F3FF2CA3-5FBF-40F7-A13E-2ED89551B8E2}"/>
    <dgm:cxn modelId="{96277A3B-D033-A646-A980-FACD711191C3}" type="presOf" srcId="{320849DE-7C3B-4611-B6AD-3BA60C48B13C}" destId="{206F3E95-FE37-4E25-8F06-40451B012D68}" srcOrd="0" destOrd="0" presId="urn:microsoft.com/office/officeart/2005/8/layout/process1"/>
    <dgm:cxn modelId="{EC67FBEF-4034-5B48-98A7-FFAAA02BC5CD}" type="presOf" srcId="{1977953E-7688-431D-BC45-C61BA0B96C43}" destId="{E761AA2B-099B-4BFB-82A3-B2C6573BD9D4}" srcOrd="0" destOrd="0" presId="urn:microsoft.com/office/officeart/2005/8/layout/process1"/>
    <dgm:cxn modelId="{58FC41F0-7C94-3847-87FC-F4F6019292D4}" type="presOf" srcId="{DA73C4A3-AE74-431A-80B6-AFC4B161E681}" destId="{7958052D-E93C-4231-AC27-DE8D0AE5EF0B}" srcOrd="0" destOrd="0" presId="urn:microsoft.com/office/officeart/2005/8/layout/process1"/>
    <dgm:cxn modelId="{F08576E8-0DC9-C84E-A542-2F09DDD3D9C4}" type="presOf" srcId="{CD595163-0690-4131-9E23-C3BFA32C31A1}" destId="{057ADF2F-4C9D-4EC8-8D04-EC97C70B688D}" srcOrd="1" destOrd="0" presId="urn:microsoft.com/office/officeart/2005/8/layout/process1"/>
    <dgm:cxn modelId="{2C352825-4A6E-4E74-A467-2DC3020B72C4}" srcId="{1977953E-7688-431D-BC45-C61BA0B96C43}" destId="{9D5F046C-6C73-4C0E-A1F9-BC7C71C88117}" srcOrd="1" destOrd="0" parTransId="{483AAF3B-003E-4CE9-8E26-271F3725BCC5}" sibTransId="{CD595163-0690-4131-9E23-C3BFA32C31A1}"/>
    <dgm:cxn modelId="{FCD495A8-00A6-BA49-8764-C630CB93B8B2}" type="presOf" srcId="{9D5F046C-6C73-4C0E-A1F9-BC7C71C88117}" destId="{B544C795-CCF4-4B56-89FB-296CCB25A8C7}" srcOrd="0" destOrd="0" presId="urn:microsoft.com/office/officeart/2005/8/layout/process1"/>
    <dgm:cxn modelId="{02211E41-E89C-254E-BBCF-8577A0DBE960}" type="presOf" srcId="{F3FF2CA3-5FBF-40F7-A13E-2ED89551B8E2}" destId="{E4B148A1-F2E9-4849-9EE2-28F89516A5FF}" srcOrd="1" destOrd="0" presId="urn:microsoft.com/office/officeart/2005/8/layout/process1"/>
    <dgm:cxn modelId="{977591A1-7B0A-474D-BFD2-781C5FA74CDB}" type="presParOf" srcId="{E761AA2B-099B-4BFB-82A3-B2C6573BD9D4}" destId="{206F3E95-FE37-4E25-8F06-40451B012D68}" srcOrd="0" destOrd="0" presId="urn:microsoft.com/office/officeart/2005/8/layout/process1"/>
    <dgm:cxn modelId="{8ACAD047-A7FC-C548-B0F7-4172FEB54655}" type="presParOf" srcId="{E761AA2B-099B-4BFB-82A3-B2C6573BD9D4}" destId="{4EEBE902-9AF6-4361-B568-93E61EC76558}" srcOrd="1" destOrd="0" presId="urn:microsoft.com/office/officeart/2005/8/layout/process1"/>
    <dgm:cxn modelId="{6B813D06-88B9-DC40-B2F6-3FECD1CBADA9}" type="presParOf" srcId="{4EEBE902-9AF6-4361-B568-93E61EC76558}" destId="{E4B148A1-F2E9-4849-9EE2-28F89516A5FF}" srcOrd="0" destOrd="0" presId="urn:microsoft.com/office/officeart/2005/8/layout/process1"/>
    <dgm:cxn modelId="{71B839D9-E910-2C42-87A8-8043B5C9DF46}" type="presParOf" srcId="{E761AA2B-099B-4BFB-82A3-B2C6573BD9D4}" destId="{B544C795-CCF4-4B56-89FB-296CCB25A8C7}" srcOrd="2" destOrd="0" presId="urn:microsoft.com/office/officeart/2005/8/layout/process1"/>
    <dgm:cxn modelId="{40F0BC1F-265E-6A4C-92E7-BFB7918CCCD9}" type="presParOf" srcId="{E761AA2B-099B-4BFB-82A3-B2C6573BD9D4}" destId="{AC40C9D2-3DC9-46A4-A8FF-DFB9B43F1CFE}" srcOrd="3" destOrd="0" presId="urn:microsoft.com/office/officeart/2005/8/layout/process1"/>
    <dgm:cxn modelId="{5F7001D3-AE9E-7C42-A1E3-7C6C30625673}" type="presParOf" srcId="{AC40C9D2-3DC9-46A4-A8FF-DFB9B43F1CFE}" destId="{057ADF2F-4C9D-4EC8-8D04-EC97C70B688D}" srcOrd="0" destOrd="0" presId="urn:microsoft.com/office/officeart/2005/8/layout/process1"/>
    <dgm:cxn modelId="{4BF706B5-4489-BB4A-8351-5125FBAE8768}" type="presParOf" srcId="{E761AA2B-099B-4BFB-82A3-B2C6573BD9D4}" destId="{7958052D-E93C-4231-AC27-DE8D0AE5EF0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F3E95-FE37-4E25-8F06-40451B012D68}">
      <dsp:nvSpPr>
        <dsp:cNvPr id="0" name=""/>
        <dsp:cNvSpPr/>
      </dsp:nvSpPr>
      <dsp:spPr>
        <a:xfrm>
          <a:off x="6835" y="502424"/>
          <a:ext cx="2042945" cy="12257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kern="1200" noProof="0" dirty="0" smtClean="0">
              <a:solidFill>
                <a:schemeClr val="tx1"/>
              </a:solidFill>
            </a:rPr>
            <a:t>Detection</a:t>
          </a:r>
          <a:endParaRPr lang="en-GB" sz="2800" b="1" i="1" kern="1200" noProof="0" dirty="0">
            <a:solidFill>
              <a:schemeClr val="tx1"/>
            </a:solidFill>
          </a:endParaRPr>
        </a:p>
      </dsp:txBody>
      <dsp:txXfrm>
        <a:off x="42736" y="538325"/>
        <a:ext cx="1971143" cy="1153965"/>
      </dsp:txXfrm>
    </dsp:sp>
    <dsp:sp modelId="{4EEBE902-9AF6-4361-B568-93E61EC76558}">
      <dsp:nvSpPr>
        <dsp:cNvPr id="0" name=""/>
        <dsp:cNvSpPr/>
      </dsp:nvSpPr>
      <dsp:spPr>
        <a:xfrm>
          <a:off x="2254075" y="861983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254075" y="963313"/>
        <a:ext cx="303173" cy="303990"/>
      </dsp:txXfrm>
    </dsp:sp>
    <dsp:sp modelId="{B544C795-CCF4-4B56-89FB-296CCB25A8C7}">
      <dsp:nvSpPr>
        <dsp:cNvPr id="0" name=""/>
        <dsp:cNvSpPr/>
      </dsp:nvSpPr>
      <dsp:spPr>
        <a:xfrm>
          <a:off x="2866959" y="502424"/>
          <a:ext cx="2042945" cy="12257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i="1" u="none" kern="1200" noProof="0" dirty="0" smtClean="0">
              <a:solidFill>
                <a:srgbClr val="FF0000"/>
              </a:solidFill>
            </a:rPr>
            <a:t>Localization</a:t>
          </a:r>
          <a:endParaRPr lang="en-GB" sz="2400" b="1" i="1" u="none" kern="1200" noProof="0" dirty="0">
            <a:solidFill>
              <a:srgbClr val="FF0000"/>
            </a:solidFill>
          </a:endParaRPr>
        </a:p>
      </dsp:txBody>
      <dsp:txXfrm>
        <a:off x="2902860" y="538325"/>
        <a:ext cx="1971143" cy="1153965"/>
      </dsp:txXfrm>
    </dsp:sp>
    <dsp:sp modelId="{AC40C9D2-3DC9-46A4-A8FF-DFB9B43F1CFE}">
      <dsp:nvSpPr>
        <dsp:cNvPr id="0" name=""/>
        <dsp:cNvSpPr/>
      </dsp:nvSpPr>
      <dsp:spPr>
        <a:xfrm>
          <a:off x="5114199" y="861983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114199" y="963313"/>
        <a:ext cx="303173" cy="303990"/>
      </dsp:txXfrm>
    </dsp:sp>
    <dsp:sp modelId="{7958052D-E93C-4231-AC27-DE8D0AE5EF0B}">
      <dsp:nvSpPr>
        <dsp:cNvPr id="0" name=""/>
        <dsp:cNvSpPr/>
      </dsp:nvSpPr>
      <dsp:spPr>
        <a:xfrm>
          <a:off x="5727083" y="502424"/>
          <a:ext cx="2042945" cy="122576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solidFill>
                <a:schemeClr val="tx1"/>
              </a:solidFill>
            </a:rPr>
            <a:t>Correction</a:t>
          </a:r>
          <a:endParaRPr lang="en-GB" sz="2800" b="1" i="1" kern="1200" dirty="0">
            <a:solidFill>
              <a:schemeClr val="tx1"/>
            </a:solidFill>
          </a:endParaRPr>
        </a:p>
      </dsp:txBody>
      <dsp:txXfrm>
        <a:off x="5762984" y="538325"/>
        <a:ext cx="1971143" cy="11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589C1-1D68-6243-8221-BEB9110C534D}" type="datetimeFigureOut">
              <a:rPr lang="fr-FR" smtClean="0"/>
              <a:t>05/11/17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F90A6-2013-DF45-B32F-B0FE22FD0B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22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778FF-1F8D-4373-91AB-9FE54308FD2E}" type="datetimeFigureOut">
              <a:rPr lang="en-GB" smtClean="0"/>
              <a:t>30/10/17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2AF1C-6407-4245-958B-9D6CDBA7E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0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9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Ou</a:t>
            </a:r>
            <a:r>
              <a:rPr lang="fr-FR" baseline="0" dirty="0" smtClean="0"/>
              <a:t>r </a:t>
            </a:r>
            <a:r>
              <a:rPr lang="fr-FR" baseline="0" dirty="0" err="1" smtClean="0"/>
              <a:t>appraoch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MultiLoc</a:t>
            </a:r>
            <a:r>
              <a:rPr lang="fr-FR" baseline="0" dirty="0" smtClean="0"/>
              <a:t>, to mine </a:t>
            </a:r>
            <a:r>
              <a:rPr lang="fr-FR" baseline="0" dirty="0" err="1" smtClean="0"/>
              <a:t>topk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inputs are </a:t>
            </a:r>
            <a:r>
              <a:rPr lang="fr-FR" baseline="0" dirty="0" err="1" smtClean="0"/>
              <a:t>positiv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, for the </a:t>
            </a:r>
            <a:r>
              <a:rPr lang="fr-FR" baseline="0" dirty="0" err="1" smtClean="0"/>
              <a:t>declarative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an efficient global </a:t>
            </a:r>
            <a:r>
              <a:rPr lang="fr-FR" baseline="0" dirty="0" err="1" smtClean="0"/>
              <a:t>constraint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ClosedPattern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desgined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patters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a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class of pattern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There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second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refine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pattenr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quite</a:t>
            </a:r>
            <a:r>
              <a:rPr lang="fr-FR" baseline="0" dirty="0" smtClean="0"/>
              <a:t> large,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hav</a:t>
            </a:r>
            <a:r>
              <a:rPr lang="fr-FR" baseline="0" dirty="0" smtClean="0"/>
              <a:t> a more </a:t>
            </a:r>
            <a:r>
              <a:rPr lang="fr-FR" baseline="0" dirty="0" err="1" smtClean="0"/>
              <a:t>accurate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19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extact</a:t>
            </a:r>
            <a:r>
              <a:rPr lang="fr-FR" dirty="0" smtClean="0"/>
              <a:t> the </a:t>
            </a:r>
            <a:r>
              <a:rPr lang="fr-FR" dirty="0" err="1" smtClean="0"/>
              <a:t>topk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itemset</a:t>
            </a:r>
            <a:r>
              <a:rPr lang="fr-FR" baseline="0" dirty="0" smtClean="0"/>
              <a:t>, 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evaluate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suspiciousness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extracted</a:t>
            </a:r>
            <a:r>
              <a:rPr lang="fr-FR" baseline="0" dirty="0" smtClean="0"/>
              <a:t> pattern, the PSD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pattern’s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and positive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and the size of the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, more the pattern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frequent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, more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the PSD.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dominace</a:t>
            </a:r>
            <a:r>
              <a:rPr lang="fr-FR" baseline="0" dirty="0" smtClean="0"/>
              <a:t> relation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PSD, a pattern 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prefered</a:t>
            </a:r>
            <a:r>
              <a:rPr lang="fr-FR" baseline="0" dirty="0" smtClean="0"/>
              <a:t> to S’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PSD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prouce</a:t>
            </a:r>
            <a:r>
              <a:rPr lang="fr-FR" baseline="0" dirty="0" smtClean="0"/>
              <a:t> the top-k </a:t>
            </a:r>
            <a:r>
              <a:rPr lang="fr-FR" baseline="0" dirty="0" err="1" smtClean="0"/>
              <a:t>pattens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dominated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topk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extracted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wuith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PSD value, the patterns are </a:t>
            </a:r>
            <a:r>
              <a:rPr lang="fr-FR" baseline="0" dirty="0" err="1" smtClean="0"/>
              <a:t>ranked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supicious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highest</a:t>
            </a:r>
            <a:r>
              <a:rPr lang="fr-FR" baseline="0" dirty="0" smtClean="0"/>
              <a:t> PSD)  to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smallest</a:t>
            </a:r>
            <a:r>
              <a:rPr lang="fr-FR" baseline="0" dirty="0" smtClean="0"/>
              <a:t> PSD)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1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After</a:t>
            </a:r>
            <a:r>
              <a:rPr lang="fr-FR" dirty="0" smtClean="0"/>
              <a:t> the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topk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pattern, w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an analyse on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patterns.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en-GB" sz="1200" b="1" dirty="0" smtClean="0">
                <a:solidFill>
                  <a:srgbClr val="00B050"/>
                </a:solidFill>
              </a:rPr>
              <a:t>subset</a:t>
            </a:r>
            <a:r>
              <a:rPr lang="en-GB" sz="1200" b="1" dirty="0" smtClean="0"/>
              <a:t> of statements that can contains the faults of the</a:t>
            </a:r>
            <a:r>
              <a:rPr lang="en-GB" sz="1200" b="1" baseline="0" dirty="0" smtClean="0"/>
              <a:t> program. These are considered as a first localization, but here the patterns can be large, so we conduct a post-</a:t>
            </a:r>
            <a:r>
              <a:rPr lang="en-GB" sz="1200" b="1" baseline="0" dirty="0" err="1" smtClean="0"/>
              <a:t>treatemnt</a:t>
            </a:r>
            <a:r>
              <a:rPr lang="en-GB" sz="1200" b="1" baseline="0" dirty="0" smtClean="0"/>
              <a:t> to understand better the information provided by these patterns.</a:t>
            </a:r>
          </a:p>
          <a:p>
            <a:endParaRPr lang="en-GB" sz="12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smtClean="0"/>
              <a:t>We have seen that  </a:t>
            </a:r>
            <a:r>
              <a:rPr lang="en-GB" sz="1200" b="1" dirty="0" smtClean="0"/>
              <a:t>From a pattern to the next one which is less suspicious some statements </a:t>
            </a:r>
            <a:r>
              <a:rPr lang="en-GB" sz="1200" b="1" dirty="0" smtClean="0">
                <a:solidFill>
                  <a:srgbClr val="FF0000"/>
                </a:solidFill>
              </a:rPr>
              <a:t>appear</a:t>
            </a:r>
            <a:r>
              <a:rPr lang="en-GB" sz="1200" b="1" dirty="0" smtClean="0"/>
              <a:t>/</a:t>
            </a:r>
            <a:r>
              <a:rPr lang="en-GB" sz="1200" b="1" dirty="0" smtClean="0">
                <a:solidFill>
                  <a:srgbClr val="FF0000"/>
                </a:solidFill>
              </a:rPr>
              <a:t>disappear according to their</a:t>
            </a:r>
            <a:r>
              <a:rPr lang="en-GB" sz="1200" b="1" baseline="0" dirty="0" smtClean="0">
                <a:solidFill>
                  <a:srgbClr val="FF0000"/>
                </a:solidFill>
              </a:rPr>
              <a:t> frequencies in both dataset. We have established some rules and observations and we have extracted 3 categories of statements that compose the top-k suspicious </a:t>
            </a:r>
            <a:r>
              <a:rPr lang="en-GB" sz="1200" b="1" baseline="0" dirty="0" err="1" smtClean="0">
                <a:solidFill>
                  <a:srgbClr val="FF0000"/>
                </a:solidFill>
              </a:rPr>
              <a:t>itemsets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9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first group of statements are the most </a:t>
            </a:r>
            <a:r>
              <a:rPr lang="en-GB" baseline="0" dirty="0" err="1" smtClean="0"/>
              <a:t>suspicous</a:t>
            </a:r>
            <a:r>
              <a:rPr lang="en-GB" baseline="0" dirty="0" smtClean="0"/>
              <a:t>, these statements </a:t>
            </a:r>
            <a:r>
              <a:rPr lang="en-GB" baseline="0" dirty="0" err="1" smtClean="0"/>
              <a:t>aprear</a:t>
            </a:r>
            <a:r>
              <a:rPr lang="en-GB" baseline="0" dirty="0" smtClean="0"/>
              <a:t> in a certain pattern and are not in the next one which is less </a:t>
            </a:r>
            <a:r>
              <a:rPr lang="en-GB" baseline="0" dirty="0" err="1" smtClean="0"/>
              <a:t>supicious</a:t>
            </a:r>
            <a:r>
              <a:rPr lang="en-GB" baseline="0" dirty="0" smtClean="0"/>
              <a:t> which suggests that these statements are the reason of the high suspicious of the first pattern, so this make these statement high suspicious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second group are statements that appear gradually on the </a:t>
            </a:r>
            <a:r>
              <a:rPr lang="en-GB" baseline="0" dirty="0" smtClean="0"/>
              <a:t>patterns when the PSD decreases, these statements are suspicious for a certain degree depending on the pattern where they appear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 last group are statements that are present in all patterns whatever their PSD, this suggests that these statements are for example declaration statements and they are considered as Guiltless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 finally, or ranking list is composed with suspect statements first, pending and guiltless.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4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the </a:t>
            </a:r>
            <a:r>
              <a:rPr lang="fr-FR" dirty="0" err="1" smtClean="0"/>
              <a:t>experimental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tested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programs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signle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faults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simenens</a:t>
            </a:r>
            <a:r>
              <a:rPr lang="fr-FR" baseline="0" dirty="0" smtClean="0"/>
              <a:t> suite, </a:t>
            </a:r>
            <a:r>
              <a:rPr lang="fr-FR" baseline="0" dirty="0" err="1" smtClean="0"/>
              <a:t>containg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hundred</a:t>
            </a:r>
            <a:r>
              <a:rPr lang="fr-FR" baseline="0" dirty="0" smtClean="0"/>
              <a:t> programs  and programs </a:t>
            </a:r>
            <a:r>
              <a:rPr lang="fr-FR" baseline="0" dirty="0" err="1" smtClean="0"/>
              <a:t>containing</a:t>
            </a:r>
            <a:r>
              <a:rPr lang="fr-FR" baseline="0" dirty="0" smtClean="0"/>
              <a:t> multiple </a:t>
            </a:r>
            <a:r>
              <a:rPr lang="fr-FR" baseline="0" dirty="0" err="1" smtClean="0"/>
              <a:t>faults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single version </a:t>
            </a:r>
            <a:r>
              <a:rPr lang="fr-FR" baseline="0" dirty="0" err="1" smtClean="0"/>
              <a:t>ramdomly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programs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2, 3 and 4 </a:t>
            </a:r>
            <a:r>
              <a:rPr lang="fr-FR" baseline="0" dirty="0" err="1" smtClean="0"/>
              <a:t>faults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Ou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MultiLoc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written</a:t>
            </a:r>
            <a:r>
              <a:rPr lang="fr-FR" baseline="0" dirty="0" smtClean="0"/>
              <a:t> in C++. The CP model uses </a:t>
            </a:r>
            <a:r>
              <a:rPr lang="fr-FR" baseline="0" dirty="0" err="1" smtClean="0"/>
              <a:t>Gecode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solver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effeincy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approchaes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localization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ExamScore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return the </a:t>
            </a:r>
            <a:r>
              <a:rPr lang="fr-FR" baseline="0" dirty="0" err="1" smtClean="0"/>
              <a:t>percentage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statements</a:t>
            </a:r>
            <a:r>
              <a:rPr lang="fr-FR" baseline="0" dirty="0" smtClean="0"/>
              <a:t> to examine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catching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faults</a:t>
            </a:r>
            <a:r>
              <a:rPr lang="fr-FR" baseline="0" dirty="0" smtClean="0"/>
              <a:t> in the program. There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2 variant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pessimistic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optimistic</a:t>
            </a:r>
            <a:r>
              <a:rPr lang="fr-FR" baseline="0" dirty="0" smtClean="0"/>
              <a:t> one,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group of </a:t>
            </a:r>
            <a:r>
              <a:rPr lang="fr-FR" baseline="0" dirty="0" err="1" smtClean="0"/>
              <a:t>statements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suspiciousness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faulty</a:t>
            </a:r>
            <a:r>
              <a:rPr lang="fr-FR" baseline="0" dirty="0" smtClean="0"/>
              <a:t> one first or last in the group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0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We</a:t>
            </a:r>
            <a:r>
              <a:rPr lang="fr-FR" dirty="0" smtClean="0"/>
              <a:t> show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a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FCPminer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declarative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x-axis reports the cumulative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faults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y-axis reports the E X A M score.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MultiLoc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able to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faults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examscore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optimistic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pessimistic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MultiLoc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45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An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carried</a:t>
            </a:r>
            <a:r>
              <a:rPr lang="fr-FR" baseline="0" dirty="0" smtClean="0"/>
              <a:t> out a </a:t>
            </a:r>
            <a:r>
              <a:rPr lang="fr-FR" baseline="0" dirty="0" err="1" smtClean="0"/>
              <a:t>statistical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wilcoxon</a:t>
            </a:r>
            <a:r>
              <a:rPr lang="fr-FR" baseline="0" dirty="0" smtClean="0"/>
              <a:t> test,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one-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MULTILOC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X, 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hypotesis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propabilities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cofirms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MultiLoc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localization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53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After</a:t>
            </a:r>
            <a:r>
              <a:rPr lang="fr-FR" dirty="0" smtClean="0"/>
              <a:t> the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topk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pattern, w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an analyse on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patterns.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pattern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en-GB" sz="1200" b="1" dirty="0" smtClean="0">
                <a:solidFill>
                  <a:srgbClr val="00B050"/>
                </a:solidFill>
              </a:rPr>
              <a:t>subset</a:t>
            </a:r>
            <a:r>
              <a:rPr lang="en-GB" sz="1200" b="1" dirty="0" smtClean="0"/>
              <a:t> of statements that can contains the faults of the</a:t>
            </a:r>
            <a:r>
              <a:rPr lang="en-GB" sz="1200" b="1" baseline="0" dirty="0" smtClean="0"/>
              <a:t> program. These are considered as a first localization, but here the patterns can be large, so we conduct a post-</a:t>
            </a:r>
            <a:r>
              <a:rPr lang="en-GB" sz="1200" b="1" baseline="0" dirty="0" err="1" smtClean="0"/>
              <a:t>treatemnt</a:t>
            </a:r>
            <a:r>
              <a:rPr lang="en-GB" sz="1200" b="1" baseline="0" dirty="0" smtClean="0"/>
              <a:t> to understand better the information provided by these patterns.</a:t>
            </a:r>
          </a:p>
          <a:p>
            <a:endParaRPr lang="en-GB" sz="12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 smtClean="0"/>
              <a:t>We have seen that  </a:t>
            </a:r>
            <a:r>
              <a:rPr lang="en-GB" sz="1200" b="1" dirty="0" smtClean="0"/>
              <a:t>From a pattern to the next one which is less suspicious some statements </a:t>
            </a:r>
            <a:r>
              <a:rPr lang="en-GB" sz="1200" b="1" dirty="0" smtClean="0">
                <a:solidFill>
                  <a:srgbClr val="FF0000"/>
                </a:solidFill>
              </a:rPr>
              <a:t>appear</a:t>
            </a:r>
            <a:r>
              <a:rPr lang="en-GB" sz="1200" b="1" dirty="0" smtClean="0"/>
              <a:t>/</a:t>
            </a:r>
            <a:r>
              <a:rPr lang="en-GB" sz="1200" b="1" dirty="0" smtClean="0">
                <a:solidFill>
                  <a:srgbClr val="FF0000"/>
                </a:solidFill>
              </a:rPr>
              <a:t>disappear according to their</a:t>
            </a:r>
            <a:r>
              <a:rPr lang="en-GB" sz="1200" b="1" baseline="0" dirty="0" smtClean="0">
                <a:solidFill>
                  <a:srgbClr val="FF0000"/>
                </a:solidFill>
              </a:rPr>
              <a:t> frequencies in both dataset. We have established some rules and observations and we have extracted 3 categories of statements that compose the top-k suspicious </a:t>
            </a:r>
            <a:r>
              <a:rPr lang="en-GB" sz="1200" b="1" baseline="0" dirty="0" err="1" smtClean="0">
                <a:solidFill>
                  <a:srgbClr val="FF0000"/>
                </a:solidFill>
              </a:rPr>
              <a:t>itemsets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96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extract</a:t>
            </a:r>
            <a:r>
              <a:rPr lang="fr-FR" baseline="0" dirty="0" smtClean="0"/>
              <a:t> top k </a:t>
            </a:r>
            <a:r>
              <a:rPr lang="fr-FR" baseline="0" dirty="0" err="1" smtClean="0"/>
              <a:t>suspicious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model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3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none" dirty="0" smtClean="0"/>
              <a:t>- So to start,</a:t>
            </a:r>
            <a:r>
              <a:rPr lang="en-GB" sz="1200" b="1" u="none" baseline="0" dirty="0" smtClean="0"/>
              <a:t> </a:t>
            </a:r>
            <a:r>
              <a:rPr lang="en-GB" sz="1200" b="1" u="none" dirty="0" smtClean="0"/>
              <a:t>Software </a:t>
            </a:r>
            <a:r>
              <a:rPr lang="en-GB" sz="1200" b="1" u="none" dirty="0" smtClean="0"/>
              <a:t>testing</a:t>
            </a:r>
            <a:r>
              <a:rPr lang="en-GB" sz="1200" b="1" u="none" baseline="0" dirty="0" smtClean="0"/>
              <a:t> is the</a:t>
            </a:r>
            <a:r>
              <a:rPr lang="en-GB" sz="1200" b="1" u="none" dirty="0" smtClean="0"/>
              <a:t> </a:t>
            </a:r>
            <a:r>
              <a:rPr lang="en-GB" sz="1200" b="1" dirty="0" smtClean="0"/>
              <a:t>Process of evaluating a system or a program with the</a:t>
            </a:r>
            <a:r>
              <a:rPr lang="en-GB" sz="1200" b="1" baseline="0" dirty="0" smtClean="0"/>
              <a:t> aim</a:t>
            </a:r>
            <a:r>
              <a:rPr lang="en-GB" sz="1200" b="1" dirty="0" smtClean="0"/>
              <a:t> to check if the program respects its </a:t>
            </a:r>
            <a:r>
              <a:rPr lang="en-GB" sz="1200" b="1" dirty="0" smtClean="0"/>
              <a:t>specifications.</a:t>
            </a:r>
          </a:p>
          <a:p>
            <a:r>
              <a:rPr lang="en-GB" sz="1200" b="1" dirty="0" smtClean="0"/>
              <a:t>- Essentially there is </a:t>
            </a:r>
            <a:r>
              <a:rPr lang="en-GB" sz="1200" b="1" dirty="0" smtClean="0"/>
              <a:t>3 steps : </a:t>
            </a:r>
            <a:r>
              <a:rPr lang="en-GB" sz="1200" b="1" dirty="0" smtClean="0"/>
              <a:t>detect</a:t>
            </a:r>
            <a:r>
              <a:rPr lang="en-GB" sz="1200" b="1" baseline="0" dirty="0" smtClean="0"/>
              <a:t> </a:t>
            </a:r>
            <a:r>
              <a:rPr lang="en-GB" sz="1200" b="1" dirty="0" smtClean="0"/>
              <a:t>the </a:t>
            </a:r>
            <a:r>
              <a:rPr lang="en-GB" sz="1200" b="1" dirty="0" smtClean="0"/>
              <a:t>presence</a:t>
            </a:r>
            <a:r>
              <a:rPr lang="en-GB" sz="1200" b="1" baseline="0" dirty="0" smtClean="0"/>
              <a:t> of </a:t>
            </a:r>
            <a:r>
              <a:rPr lang="en-GB" sz="1200" b="1" baseline="0" dirty="0" smtClean="0"/>
              <a:t>faults in the program, localize the </a:t>
            </a:r>
            <a:r>
              <a:rPr lang="en-GB" sz="1200" b="1" baseline="0" dirty="0" smtClean="0"/>
              <a:t>origin of </a:t>
            </a:r>
            <a:r>
              <a:rPr lang="en-GB" sz="1200" b="1" baseline="0" dirty="0" smtClean="0"/>
              <a:t>faults, </a:t>
            </a:r>
            <a:r>
              <a:rPr lang="en-GB" sz="1200" b="1" baseline="0" dirty="0" smtClean="0"/>
              <a:t>our work is focused on this second step, and finally the correction of the founded </a:t>
            </a:r>
            <a:r>
              <a:rPr lang="en-GB" sz="1200" b="1" baseline="0" dirty="0" smtClean="0"/>
              <a:t>faults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57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question ne se pose pas avec les </a:t>
            </a:r>
            <a:r>
              <a:rPr lang="fr-FR" dirty="0" err="1" smtClean="0"/>
              <a:t>frequences</a:t>
            </a:r>
            <a:r>
              <a:rPr lang="fr-FR" dirty="0" smtClean="0"/>
              <a:t> négatives car elle ne peut que décroitre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40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question ne se pose pas avec les </a:t>
            </a:r>
            <a:r>
              <a:rPr lang="fr-FR" dirty="0" err="1" smtClean="0"/>
              <a:t>frequences</a:t>
            </a:r>
            <a:r>
              <a:rPr lang="fr-FR" dirty="0" smtClean="0"/>
              <a:t> négatives car elle ne peut que décroitre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00B050"/>
                </a:solidFill>
              </a:rPr>
              <a:t>So in faults localization</a:t>
            </a:r>
            <a:r>
              <a:rPr lang="en-GB" sz="1200" b="1" baseline="0" dirty="0" smtClean="0">
                <a:solidFill>
                  <a:srgbClr val="00B050"/>
                </a:solidFill>
              </a:rPr>
              <a:t> </a:t>
            </a:r>
            <a:r>
              <a:rPr lang="en-GB" sz="1200" b="1" dirty="0" smtClean="0">
                <a:solidFill>
                  <a:srgbClr val="00B050"/>
                </a:solidFill>
              </a:rPr>
              <a:t>The need is to </a:t>
            </a:r>
            <a:r>
              <a:rPr lang="en-GB" sz="1200" b="1" dirty="0" smtClean="0"/>
              <a:t>identify a </a:t>
            </a:r>
            <a:r>
              <a:rPr lang="en-GB" sz="1200" b="1" dirty="0" smtClean="0">
                <a:solidFill>
                  <a:srgbClr val="FF0000"/>
                </a:solidFill>
              </a:rPr>
              <a:t>subset</a:t>
            </a:r>
            <a:r>
              <a:rPr lang="en-GB" sz="1200" b="1" dirty="0" smtClean="0"/>
              <a:t> of statements that are susceptible to explain the origin of the errors.</a:t>
            </a:r>
          </a:p>
          <a:p>
            <a:endParaRPr lang="fr-FR" b="1" dirty="0" smtClean="0"/>
          </a:p>
          <a:p>
            <a:r>
              <a:rPr lang="fr-FR" b="1" dirty="0" smtClean="0"/>
              <a:t>The </a:t>
            </a:r>
            <a:r>
              <a:rPr lang="fr-FR" b="1" dirty="0" err="1" smtClean="0"/>
              <a:t>presion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evaluated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wth</a:t>
            </a:r>
            <a:r>
              <a:rPr lang="fr-FR" b="1" baseline="0" dirty="0" smtClean="0"/>
              <a:t> the size of the </a:t>
            </a:r>
            <a:r>
              <a:rPr lang="fr-FR" b="1" baseline="0" dirty="0" err="1" smtClean="0"/>
              <a:t>returned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subset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smaller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subset</a:t>
            </a:r>
            <a:r>
              <a:rPr lang="fr-FR" b="1" baseline="0" dirty="0" smtClean="0"/>
              <a:t>, </a:t>
            </a:r>
            <a:r>
              <a:rPr lang="fr-FR" b="1" baseline="0" dirty="0" smtClean="0"/>
              <a:t>more efficient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used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method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it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means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that</a:t>
            </a:r>
            <a:r>
              <a:rPr lang="fr-FR" b="1" baseline="0" dirty="0" smtClean="0"/>
              <a:t> the programmer </a:t>
            </a:r>
            <a:r>
              <a:rPr lang="fr-FR" b="1" baseline="0" dirty="0" err="1" smtClean="0"/>
              <a:t>need</a:t>
            </a:r>
            <a:r>
              <a:rPr lang="fr-FR" b="1" baseline="0" dirty="0" smtClean="0"/>
              <a:t> to analyse not </a:t>
            </a:r>
            <a:r>
              <a:rPr lang="fr-FR" b="1" baseline="0" dirty="0" err="1" smtClean="0"/>
              <a:t>many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statement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before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catching</a:t>
            </a:r>
            <a:r>
              <a:rPr lang="fr-FR" b="1" baseline="0" dirty="0" smtClean="0"/>
              <a:t> the one </a:t>
            </a:r>
            <a:r>
              <a:rPr lang="fr-FR" b="1" baseline="0" dirty="0" err="1" smtClean="0"/>
              <a:t>containing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fault</a:t>
            </a:r>
            <a:endParaRPr lang="fr-FR" b="1" baseline="0" dirty="0" smtClean="0"/>
          </a:p>
          <a:p>
            <a:endParaRPr lang="fr-FR" b="1" baseline="0" dirty="0" smtClean="0"/>
          </a:p>
          <a:p>
            <a:r>
              <a:rPr lang="fr-FR" b="1" baseline="0" dirty="0" err="1" smtClean="0"/>
              <a:t>Several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approaches</a:t>
            </a:r>
            <a:r>
              <a:rPr lang="fr-FR" b="1" baseline="0" dirty="0" smtClean="0"/>
              <a:t> have </a:t>
            </a:r>
            <a:r>
              <a:rPr lang="fr-FR" b="1" baseline="0" dirty="0" smtClean="0"/>
              <a:t>been </a:t>
            </a:r>
            <a:r>
              <a:rPr lang="fr-FR" b="1" baseline="0" dirty="0" err="1" smtClean="0"/>
              <a:t>proposed</a:t>
            </a:r>
            <a:r>
              <a:rPr lang="fr-FR" b="1" baseline="0" dirty="0" smtClean="0"/>
              <a:t> for </a:t>
            </a:r>
            <a:r>
              <a:rPr lang="fr-FR" b="1" baseline="0" dirty="0" err="1" smtClean="0"/>
              <a:t>this</a:t>
            </a:r>
            <a:r>
              <a:rPr lang="fr-FR" b="1" baseline="0" dirty="0" smtClean="0"/>
              <a:t> issue, </a:t>
            </a:r>
            <a:r>
              <a:rPr lang="fr-FR" b="1" baseline="0" dirty="0" err="1" smtClean="0"/>
              <a:t>approaches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using</a:t>
            </a:r>
            <a:r>
              <a:rPr lang="fr-FR" b="1" baseline="0" dirty="0" smtClean="0"/>
              <a:t> trace </a:t>
            </a:r>
            <a:r>
              <a:rPr lang="fr-FR" b="1" baseline="0" dirty="0" err="1" smtClean="0"/>
              <a:t>exection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like</a:t>
            </a:r>
            <a:r>
              <a:rPr lang="fr-FR" b="1" baseline="0" dirty="0" smtClean="0"/>
              <a:t> NN, </a:t>
            </a:r>
            <a:r>
              <a:rPr lang="fr-FR" b="1" baseline="0" dirty="0" err="1" smtClean="0"/>
              <a:t>approache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based</a:t>
            </a:r>
            <a:r>
              <a:rPr lang="fr-FR" b="1" baseline="0" dirty="0" smtClean="0"/>
              <a:t> on </a:t>
            </a:r>
            <a:r>
              <a:rPr lang="fr-FR" b="1" baseline="0" dirty="0" err="1" smtClean="0"/>
              <a:t>suspiciousness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measures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like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tarantula</a:t>
            </a:r>
            <a:r>
              <a:rPr lang="fr-FR" b="1" baseline="0" dirty="0" smtClean="0"/>
              <a:t> (</a:t>
            </a:r>
            <a:r>
              <a:rPr lang="fr-FR" b="1" baseline="0" dirty="0" err="1" smtClean="0"/>
              <a:t>these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approaches</a:t>
            </a:r>
            <a:r>
              <a:rPr lang="fr-FR" b="1" baseline="0" dirty="0" smtClean="0"/>
              <a:t> are the </a:t>
            </a:r>
            <a:r>
              <a:rPr lang="fr-FR" b="1" baseline="0" dirty="0" err="1" smtClean="0"/>
              <a:t>most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known</a:t>
            </a:r>
            <a:r>
              <a:rPr lang="fr-FR" b="1" baseline="0" dirty="0" smtClean="0"/>
              <a:t>) and </a:t>
            </a:r>
            <a:r>
              <a:rPr lang="fr-FR" b="1" baseline="0" dirty="0" err="1" smtClean="0"/>
              <a:t>qpproaches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using</a:t>
            </a:r>
            <a:r>
              <a:rPr lang="fr-FR" b="1" baseline="0" dirty="0" smtClean="0"/>
              <a:t> </a:t>
            </a:r>
            <a:r>
              <a:rPr lang="fr-FR" b="1" baseline="0" dirty="0" smtClean="0"/>
              <a:t>data </a:t>
            </a:r>
            <a:r>
              <a:rPr lang="fr-FR" b="1" baseline="0" dirty="0" err="1" smtClean="0"/>
              <a:t>mining</a:t>
            </a:r>
            <a:r>
              <a:rPr lang="fr-FR" b="1" baseline="0" dirty="0" smtClean="0"/>
              <a:t>, the </a:t>
            </a:r>
            <a:r>
              <a:rPr lang="fr-FR" b="1" baseline="0" dirty="0" err="1" smtClean="0"/>
              <a:t>most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recent</a:t>
            </a:r>
            <a:r>
              <a:rPr lang="fr-FR" b="1" baseline="0" dirty="0" smtClean="0"/>
              <a:t> one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F-</a:t>
            </a:r>
            <a:r>
              <a:rPr lang="fr-FR" b="1" baseline="0" dirty="0" err="1" smtClean="0"/>
              <a:t>Cpminer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that</a:t>
            </a:r>
            <a:r>
              <a:rPr lang="fr-FR" b="1" baseline="0" dirty="0" smtClean="0"/>
              <a:t> us </a:t>
            </a:r>
            <a:r>
              <a:rPr lang="fr-FR" b="1" baseline="0" dirty="0" err="1" smtClean="0"/>
              <a:t>declarative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itemset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mining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1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 smtClean="0"/>
              <a:t>Here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an </a:t>
            </a:r>
            <a:r>
              <a:rPr lang="fr-FR" b="1" dirty="0" err="1" smtClean="0"/>
              <a:t>example</a:t>
            </a:r>
            <a:r>
              <a:rPr lang="fr-FR" b="1" dirty="0" smtClean="0"/>
              <a:t> of</a:t>
            </a:r>
            <a:r>
              <a:rPr lang="fr-FR" b="1" baseline="0" dirty="0" smtClean="0"/>
              <a:t> a program </a:t>
            </a:r>
            <a:r>
              <a:rPr lang="fr-FR" b="1" baseline="0" dirty="0" err="1" smtClean="0"/>
              <a:t>under</a:t>
            </a:r>
            <a:r>
              <a:rPr lang="fr-FR" b="1" baseline="0" dirty="0" smtClean="0"/>
              <a:t> test, </a:t>
            </a:r>
            <a:r>
              <a:rPr lang="fr-FR" b="1" baseline="0" dirty="0" err="1" smtClean="0"/>
              <a:t>so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wa</a:t>
            </a:r>
            <a:r>
              <a:rPr lang="fr-FR" b="1" baseline="0" dirty="0" smtClean="0"/>
              <a:t> have a </a:t>
            </a:r>
            <a:r>
              <a:rPr lang="fr-FR" b="1" baseline="0" dirty="0" err="1" smtClean="0"/>
              <a:t>rogram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with</a:t>
            </a:r>
            <a:r>
              <a:rPr lang="fr-FR" b="1" baseline="0" dirty="0" smtClean="0"/>
              <a:t> 10 </a:t>
            </a:r>
            <a:r>
              <a:rPr lang="fr-FR" b="1" baseline="0" dirty="0" err="1" smtClean="0"/>
              <a:t>statements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where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third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faulty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run</a:t>
            </a:r>
            <a:r>
              <a:rPr lang="fr-FR" b="1" baseline="0" dirty="0" smtClean="0"/>
              <a:t> the program </a:t>
            </a:r>
            <a:r>
              <a:rPr lang="fr-FR" b="1" baseline="0" dirty="0" err="1" smtClean="0"/>
              <a:t>with</a:t>
            </a:r>
            <a:r>
              <a:rPr lang="fr-FR" b="1" baseline="0" dirty="0" smtClean="0"/>
              <a:t> a test case, </a:t>
            </a:r>
            <a:r>
              <a:rPr lang="fr-FR" b="1" baseline="0" dirty="0" err="1" smtClean="0"/>
              <a:t>which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a pair of an input and an </a:t>
            </a:r>
            <a:r>
              <a:rPr lang="fr-FR" b="1" baseline="0" dirty="0" err="1" smtClean="0"/>
              <a:t>expected</a:t>
            </a:r>
            <a:r>
              <a:rPr lang="fr-FR" b="1" baseline="0" dirty="0" smtClean="0"/>
              <a:t> output, the test case </a:t>
            </a:r>
            <a:r>
              <a:rPr lang="fr-FR" b="1" baseline="0" dirty="0" err="1" smtClean="0"/>
              <a:t>can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either</a:t>
            </a:r>
            <a:r>
              <a:rPr lang="fr-FR" b="1" baseline="0" dirty="0" smtClean="0"/>
              <a:t> positive or </a:t>
            </a:r>
            <a:r>
              <a:rPr lang="fr-FR" b="1" baseline="0" dirty="0" err="1" smtClean="0"/>
              <a:t>negative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depending</a:t>
            </a:r>
            <a:r>
              <a:rPr lang="fr-FR" b="1" baseline="0" dirty="0" smtClean="0"/>
              <a:t> on the </a:t>
            </a:r>
            <a:r>
              <a:rPr lang="fr-FR" b="1" baseline="0" dirty="0" err="1" smtClean="0"/>
              <a:t>returned</a:t>
            </a:r>
            <a:r>
              <a:rPr lang="fr-FR" b="1" baseline="0" dirty="0" smtClean="0"/>
              <a:t> output,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have the test suite to test the program </a:t>
            </a:r>
            <a:r>
              <a:rPr lang="fr-FR" b="1" baseline="0" dirty="0" err="1" smtClean="0"/>
              <a:t>under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differents</a:t>
            </a:r>
            <a:r>
              <a:rPr lang="fr-FR" b="1" baseline="0" dirty="0" smtClean="0"/>
              <a:t> conditions.</a:t>
            </a:r>
          </a:p>
          <a:p>
            <a:endParaRPr lang="fr-FR" b="1" baseline="0" dirty="0" smtClean="0"/>
          </a:p>
          <a:p>
            <a:r>
              <a:rPr lang="fr-FR" b="1" baseline="0" dirty="0" err="1" smtClean="0"/>
              <a:t>During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execution</a:t>
            </a:r>
            <a:r>
              <a:rPr lang="fr-FR" b="1" baseline="0" dirty="0" smtClean="0"/>
              <a:t> of the program </a:t>
            </a:r>
            <a:r>
              <a:rPr lang="fr-FR" b="1" baseline="0" dirty="0" err="1" smtClean="0"/>
              <a:t>under</a:t>
            </a:r>
            <a:r>
              <a:rPr lang="fr-FR" b="1" baseline="0" dirty="0" smtClean="0"/>
              <a:t> a certain test case, one of the </a:t>
            </a:r>
            <a:r>
              <a:rPr lang="fr-FR" b="1" baseline="0" dirty="0" err="1" smtClean="0"/>
              <a:t>collected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informarions</a:t>
            </a:r>
            <a:r>
              <a:rPr lang="fr-FR" b="1" baseline="0" dirty="0" smtClean="0"/>
              <a:t> are the instructions </a:t>
            </a:r>
            <a:r>
              <a:rPr lang="fr-FR" b="1" baseline="0" dirty="0" err="1" smtClean="0"/>
              <a:t>executed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at</a:t>
            </a:r>
            <a:r>
              <a:rPr lang="fr-FR" b="1" baseline="0" dirty="0" smtClean="0"/>
              <a:t> least once </a:t>
            </a:r>
            <a:r>
              <a:rPr lang="fr-FR" b="1" baseline="0" dirty="0" err="1" smtClean="0"/>
              <a:t>which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called</a:t>
            </a:r>
            <a:r>
              <a:rPr lang="fr-FR" b="1" baseline="0" dirty="0" smtClean="0"/>
              <a:t> test case </a:t>
            </a:r>
            <a:r>
              <a:rPr lang="fr-FR" b="1" baseline="0" dirty="0" err="1" smtClean="0"/>
              <a:t>coverage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here</a:t>
            </a:r>
            <a:r>
              <a:rPr lang="fr-FR" b="1" baseline="0" dirty="0" smtClean="0"/>
              <a:t> 0 </a:t>
            </a:r>
            <a:r>
              <a:rPr lang="fr-FR" b="1" baseline="0" dirty="0" err="1" smtClean="0"/>
              <a:t>means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that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not </a:t>
            </a:r>
            <a:r>
              <a:rPr lang="fr-FR" b="1" baseline="0" dirty="0" err="1" smtClean="0"/>
              <a:t>executed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otherwise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1</a:t>
            </a:r>
          </a:p>
          <a:p>
            <a:endParaRPr lang="fr-FR" b="1" baseline="0" dirty="0" smtClean="0"/>
          </a:p>
          <a:p>
            <a:r>
              <a:rPr lang="fr-FR" b="1" baseline="0" dirty="0" err="1" smtClean="0"/>
              <a:t>When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some</a:t>
            </a:r>
            <a:r>
              <a:rPr lang="fr-FR" b="1" baseline="0" dirty="0" smtClean="0"/>
              <a:t> test cases </a:t>
            </a:r>
            <a:r>
              <a:rPr lang="fr-FR" b="1" baseline="0" dirty="0" err="1" smtClean="0"/>
              <a:t>fail</a:t>
            </a:r>
            <a:r>
              <a:rPr lang="fr-FR" b="1" baseline="0" dirty="0" smtClean="0"/>
              <a:t>, a part of the code are </a:t>
            </a:r>
            <a:r>
              <a:rPr lang="fr-FR" b="1" baseline="0" dirty="0" err="1" smtClean="0"/>
              <a:t>suspected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they</a:t>
            </a:r>
            <a:r>
              <a:rPr lang="fr-FR" b="1" baseline="0" dirty="0" smtClean="0"/>
              <a:t> are the one </a:t>
            </a:r>
            <a:r>
              <a:rPr lang="fr-FR" b="1" baseline="0" dirty="0" err="1" smtClean="0"/>
              <a:t>executed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often</a:t>
            </a:r>
            <a:r>
              <a:rPr lang="fr-FR" b="1" baseline="0" dirty="0" smtClean="0"/>
              <a:t> on </a:t>
            </a:r>
            <a:r>
              <a:rPr lang="fr-FR" b="1" baseline="0" dirty="0" err="1" smtClean="0"/>
              <a:t>negative</a:t>
            </a:r>
            <a:r>
              <a:rPr lang="fr-FR" b="1" baseline="0" dirty="0" smtClean="0"/>
              <a:t> test case and </a:t>
            </a:r>
            <a:r>
              <a:rPr lang="fr-FR" b="1" baseline="0" dirty="0" err="1" smtClean="0"/>
              <a:t>rarely</a:t>
            </a:r>
            <a:r>
              <a:rPr lang="fr-FR" b="1" baseline="0" dirty="0" smtClean="0"/>
              <a:t> on </a:t>
            </a:r>
            <a:r>
              <a:rPr lang="fr-FR" b="1" baseline="0" dirty="0" err="1" smtClean="0"/>
              <a:t>potive</a:t>
            </a:r>
            <a:r>
              <a:rPr lang="fr-FR" b="1" baseline="0" dirty="0" smtClean="0"/>
              <a:t> one. To </a:t>
            </a:r>
            <a:r>
              <a:rPr lang="fr-FR" b="1" baseline="0" dirty="0" err="1" smtClean="0"/>
              <a:t>localize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faulty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staments</a:t>
            </a:r>
            <a:r>
              <a:rPr lang="fr-FR" b="1" baseline="0" dirty="0" smtClean="0"/>
              <a:t> the code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then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ordered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from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most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suspicious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statements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less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suspicious</a:t>
            </a:r>
            <a:r>
              <a:rPr lang="fr-FR" b="1" baseline="0" dirty="0" smtClean="0"/>
              <a:t>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A298-3105-384A-A24D-76202614BC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3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err="1" smtClean="0"/>
              <a:t>We</a:t>
            </a:r>
            <a:r>
              <a:rPr lang="fr-FR" b="1" dirty="0" smtClean="0"/>
              <a:t> show </a:t>
            </a:r>
            <a:r>
              <a:rPr lang="fr-FR" b="1" dirty="0" err="1" smtClean="0"/>
              <a:t>here</a:t>
            </a:r>
            <a:r>
              <a:rPr lang="fr-FR" b="1" dirty="0" smtClean="0"/>
              <a:t> how </a:t>
            </a:r>
            <a:r>
              <a:rPr lang="fr-FR" b="1" dirty="0" err="1" smtClean="0"/>
              <a:t>measure</a:t>
            </a:r>
            <a:r>
              <a:rPr lang="fr-FR" b="1" dirty="0" smtClean="0"/>
              <a:t> </a:t>
            </a:r>
            <a:r>
              <a:rPr lang="fr-FR" b="1" dirty="0" err="1" smtClean="0"/>
              <a:t>suspicious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evaluate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suspicousness</a:t>
            </a:r>
            <a:r>
              <a:rPr lang="fr-FR" b="1" baseline="0" dirty="0" smtClean="0"/>
              <a:t> of </a:t>
            </a:r>
            <a:r>
              <a:rPr lang="fr-FR" b="1" baseline="0" dirty="0" err="1" smtClean="0"/>
              <a:t>each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statements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</a:t>
            </a:r>
            <a:r>
              <a:rPr lang="fr-FR" b="1" dirty="0" err="1" smtClean="0"/>
              <a:t>highlight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there</a:t>
            </a:r>
            <a:r>
              <a:rPr lang="fr-FR" b="1" baseline="0" dirty="0" smtClean="0"/>
              <a:t> </a:t>
            </a:r>
            <a:r>
              <a:rPr lang="fr-FR" b="1" baseline="0" dirty="0" smtClean="0"/>
              <a:t>are </a:t>
            </a:r>
            <a:r>
              <a:rPr lang="fr-FR" b="1" baseline="0" dirty="0" err="1" smtClean="0"/>
              <a:t>difference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between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measures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depending</a:t>
            </a:r>
            <a:r>
              <a:rPr lang="fr-FR" b="1" baseline="0" dirty="0" smtClean="0"/>
              <a:t> on the </a:t>
            </a:r>
            <a:r>
              <a:rPr lang="fr-FR" b="1" baseline="0" dirty="0" err="1" smtClean="0"/>
              <a:t>probabilstic</a:t>
            </a:r>
            <a:r>
              <a:rPr lang="fr-FR" b="1" baseline="0" dirty="0" smtClean="0"/>
              <a:t> formula </a:t>
            </a:r>
            <a:r>
              <a:rPr lang="fr-FR" b="1" baseline="0" dirty="0" err="1" smtClean="0"/>
              <a:t>that</a:t>
            </a:r>
            <a:r>
              <a:rPr lang="fr-FR" b="1" baseline="0" dirty="0" smtClean="0"/>
              <a:t> use the </a:t>
            </a:r>
            <a:r>
              <a:rPr lang="fr-FR" b="1" baseline="0" dirty="0" err="1" smtClean="0"/>
              <a:t>approach</a:t>
            </a:r>
            <a:r>
              <a:rPr lang="fr-FR" b="1" baseline="0" dirty="0" smtClean="0"/>
              <a:t> and </a:t>
            </a:r>
            <a:r>
              <a:rPr lang="fr-FR" b="1" baseline="0" dirty="0" err="1" smtClean="0"/>
              <a:t>some</a:t>
            </a:r>
            <a:r>
              <a:rPr lang="fr-FR" b="1" baseline="0" dirty="0" smtClean="0"/>
              <a:t> oh </a:t>
            </a:r>
            <a:r>
              <a:rPr lang="fr-FR" b="1" baseline="0" dirty="0" err="1" smtClean="0"/>
              <a:t>them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allow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some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tolerance</a:t>
            </a:r>
            <a:r>
              <a:rPr lang="fr-FR" b="1" baseline="0" dirty="0" smtClean="0"/>
              <a:t> to </a:t>
            </a:r>
            <a:r>
              <a:rPr lang="fr-FR" b="1" baseline="0" dirty="0" smtClean="0"/>
              <a:t>a </a:t>
            </a:r>
            <a:r>
              <a:rPr lang="fr-FR" b="1" baseline="0" dirty="0" err="1" smtClean="0"/>
              <a:t>statement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be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executed</a:t>
            </a:r>
            <a:r>
              <a:rPr lang="fr-FR" b="1" baseline="0" dirty="0" smtClean="0"/>
              <a:t> by </a:t>
            </a:r>
            <a:r>
              <a:rPr lang="fr-FR" b="1" baseline="0" dirty="0" smtClean="0"/>
              <a:t>positive test cases</a:t>
            </a:r>
          </a:p>
          <a:p>
            <a:endParaRPr lang="fr-FR" b="1" baseline="0" dirty="0" smtClean="0"/>
          </a:p>
          <a:p>
            <a:r>
              <a:rPr lang="fr-FR" b="1" baseline="0" dirty="0" err="1" smtClean="0"/>
              <a:t>Advantage</a:t>
            </a:r>
            <a:r>
              <a:rPr lang="fr-FR" b="1" baseline="0" dirty="0" smtClean="0"/>
              <a:t> and drawbacks</a:t>
            </a:r>
          </a:p>
          <a:p>
            <a:endParaRPr lang="fr-FR" b="1" baseline="0" dirty="0" smtClean="0"/>
          </a:p>
          <a:p>
            <a:endParaRPr lang="fr-FR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5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 smtClean="0"/>
              <a:t>The question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say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there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dependencies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between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statements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execution</a:t>
            </a:r>
            <a:r>
              <a:rPr lang="fr-FR" b="1" baseline="0" dirty="0" smtClean="0"/>
              <a:t>, and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try</a:t>
            </a:r>
            <a:r>
              <a:rPr lang="fr-FR" b="1" baseline="0" dirty="0" smtClean="0"/>
              <a:t> to catch </a:t>
            </a:r>
            <a:r>
              <a:rPr lang="fr-FR" b="1" baseline="0" dirty="0" err="1" smtClean="0"/>
              <a:t>these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dependencies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improve</a:t>
            </a:r>
            <a:r>
              <a:rPr lang="fr-FR" b="1" baseline="0" dirty="0" smtClean="0"/>
              <a:t> the </a:t>
            </a:r>
            <a:r>
              <a:rPr lang="fr-FR" b="1" baseline="0" dirty="0" err="1" smtClean="0"/>
              <a:t>localization</a:t>
            </a:r>
            <a:r>
              <a:rPr lang="fr-FR" b="1" baseline="0" dirty="0" smtClean="0"/>
              <a:t>. </a:t>
            </a:r>
            <a:r>
              <a:rPr lang="fr-FR" b="1" baseline="0" dirty="0" err="1" smtClean="0"/>
              <a:t>Here</a:t>
            </a:r>
            <a:r>
              <a:rPr lang="fr-FR" b="1" baseline="0" dirty="0" smtClean="0"/>
              <a:t> the data </a:t>
            </a:r>
            <a:r>
              <a:rPr lang="fr-FR" b="1" baseline="0" dirty="0" err="1" smtClean="0"/>
              <a:t>mining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can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be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interssting</a:t>
            </a:r>
            <a:r>
              <a:rPr lang="fr-FR" b="1" baseline="0" dirty="0" smtClean="0"/>
              <a:t> to use for </a:t>
            </a:r>
            <a:r>
              <a:rPr lang="fr-FR" b="1" baseline="0" dirty="0" err="1" smtClean="0"/>
              <a:t>this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task</a:t>
            </a:r>
            <a:r>
              <a:rPr lang="fr-FR" b="1" baseline="0" dirty="0" smtClean="0"/>
              <a:t> but how?</a:t>
            </a:r>
            <a:endParaRPr lang="fr-FR" b="1" baseline="0" dirty="0" smtClean="0"/>
          </a:p>
          <a:p>
            <a:pPr marL="0" indent="0" algn="just">
              <a:buNone/>
            </a:pPr>
            <a:endParaRPr lang="en-GB" sz="1200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GB" sz="1200" b="1" dirty="0" smtClean="0">
                <a:solidFill>
                  <a:srgbClr val="00B050"/>
                </a:solidFill>
              </a:rPr>
              <a:t>Our </a:t>
            </a:r>
            <a:r>
              <a:rPr lang="en-GB" sz="1200" b="1" dirty="0" smtClean="0">
                <a:solidFill>
                  <a:srgbClr val="00B050"/>
                </a:solidFill>
              </a:rPr>
              <a:t>idea</a:t>
            </a:r>
            <a:r>
              <a:rPr lang="en-GB" sz="1200" b="1" baseline="0" dirty="0" smtClean="0">
                <a:solidFill>
                  <a:srgbClr val="00B050"/>
                </a:solidFill>
              </a:rPr>
              <a:t> is to instead of consider each statements </a:t>
            </a:r>
            <a:r>
              <a:rPr lang="en-GB" sz="1200" b="1" baseline="0" dirty="0" err="1" smtClean="0">
                <a:solidFill>
                  <a:srgbClr val="00B050"/>
                </a:solidFill>
              </a:rPr>
              <a:t>individualy</a:t>
            </a:r>
            <a:r>
              <a:rPr lang="en-GB" sz="1200" b="1" baseline="0" dirty="0" smtClean="0">
                <a:solidFill>
                  <a:srgbClr val="00B050"/>
                </a:solidFill>
              </a:rPr>
              <a:t> we try to</a:t>
            </a:r>
            <a:endParaRPr lang="en-GB" sz="1200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GB" sz="1200" b="1" dirty="0" smtClean="0"/>
              <a:t>Extract a set of suspicious </a:t>
            </a:r>
            <a:r>
              <a:rPr lang="en-GB" sz="1200" b="1" dirty="0" err="1" smtClean="0"/>
              <a:t>itemsets</a:t>
            </a:r>
            <a:r>
              <a:rPr lang="en-GB" sz="1200" b="1" dirty="0" smtClean="0"/>
              <a:t> (set of statements)</a:t>
            </a:r>
          </a:p>
          <a:p>
            <a:pPr marL="0" indent="0" algn="just">
              <a:buNone/>
            </a:pPr>
            <a:endParaRPr lang="en-GB" sz="10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sz="1000" b="1" dirty="0" smtClean="0">
                <a:solidFill>
                  <a:srgbClr val="FF0000"/>
                </a:solidFill>
              </a:rPr>
              <a:t>We</a:t>
            </a:r>
            <a:r>
              <a:rPr lang="en-GB" sz="1000" b="1" baseline="0" dirty="0" smtClean="0">
                <a:solidFill>
                  <a:srgbClr val="FF0000"/>
                </a:solidFill>
              </a:rPr>
              <a:t> use a declarative approach based on  a</a:t>
            </a:r>
            <a:r>
              <a:rPr lang="en-GB" sz="1200" b="1" dirty="0" smtClean="0">
                <a:solidFill>
                  <a:srgbClr val="00B050"/>
                </a:solidFill>
              </a:rPr>
              <a:t> Constraint Programming, the aim is to have </a:t>
            </a:r>
            <a:endParaRPr lang="en-GB" sz="1200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GB" sz="1200" b="1" dirty="0" smtClean="0"/>
              <a:t> A generic tool catching </a:t>
            </a:r>
            <a:r>
              <a:rPr lang="en-GB" sz="1200" b="1" dirty="0" err="1" smtClean="0"/>
              <a:t>easly</a:t>
            </a:r>
            <a:r>
              <a:rPr lang="en-GB" sz="1200" b="1" baseline="0" dirty="0" smtClean="0"/>
              <a:t> </a:t>
            </a:r>
            <a:r>
              <a:rPr lang="en-GB" sz="1200" b="1" dirty="0" smtClean="0"/>
              <a:t>various user</a:t>
            </a:r>
            <a:r>
              <a:rPr lang="en-GB" sz="1200" b="1" baseline="0" dirty="0" smtClean="0"/>
              <a:t> constraints</a:t>
            </a:r>
            <a:endParaRPr lang="en-GB" sz="1200" b="1" dirty="0" smtClean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A298-3105-384A-A24D-76202614BC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3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 just want to show</a:t>
            </a:r>
            <a:r>
              <a:rPr lang="en-GB" b="1" baseline="0" dirty="0" smtClean="0"/>
              <a:t> .. What is the propose of </a:t>
            </a:r>
            <a:r>
              <a:rPr lang="en-GB" b="1" baseline="0" dirty="0" err="1" smtClean="0"/>
              <a:t>itemset</a:t>
            </a:r>
            <a:r>
              <a:rPr lang="en-GB" b="1" baseline="0" dirty="0" smtClean="0"/>
              <a:t> mining, we have a dataset where we have set of items and set of </a:t>
            </a:r>
            <a:r>
              <a:rPr lang="en-GB" b="1" baseline="0" dirty="0" err="1" smtClean="0"/>
              <a:t>transations</a:t>
            </a:r>
            <a:r>
              <a:rPr lang="en-GB" b="1" baseline="0" dirty="0" smtClean="0"/>
              <a:t> where each tra</a:t>
            </a:r>
            <a:r>
              <a:rPr lang="en-GB" b="1" baseline="0" dirty="0" smtClean="0">
                <a:solidFill>
                  <a:srgbClr val="FF0000"/>
                </a:solidFill>
              </a:rPr>
              <a:t>ns</a:t>
            </a:r>
            <a:r>
              <a:rPr lang="en-GB" b="1" baseline="0" dirty="0" smtClean="0"/>
              <a:t>action </a:t>
            </a:r>
            <a:r>
              <a:rPr lang="is-IS" b="1" baseline="0" dirty="0" smtClean="0">
                <a:solidFill>
                  <a:srgbClr val="FF0000"/>
                </a:solidFill>
              </a:rPr>
              <a:t>…</a:t>
            </a:r>
            <a:r>
              <a:rPr lang="is-IS" b="1" baseline="0" dirty="0" smtClean="0"/>
              <a:t> </a:t>
            </a:r>
            <a:r>
              <a:rPr lang="en-GB" b="1" baseline="0" dirty="0" smtClean="0"/>
              <a:t>a set of items, an </a:t>
            </a:r>
            <a:r>
              <a:rPr lang="en-GB" b="1" baseline="0" dirty="0" err="1" smtClean="0"/>
              <a:t>itemset</a:t>
            </a:r>
            <a:r>
              <a:rPr lang="en-GB" b="1" baseline="0" dirty="0" smtClean="0"/>
              <a:t> is a subset of item, a cover of an </a:t>
            </a:r>
            <a:r>
              <a:rPr lang="en-GB" b="1" baseline="0" dirty="0" err="1" smtClean="0"/>
              <a:t>itemset</a:t>
            </a:r>
            <a:r>
              <a:rPr lang="en-GB" b="1" baseline="0" dirty="0" smtClean="0"/>
              <a:t> is the set of transaction where it appears, for example here the cover of AD is t2 and t3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The frequency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827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test </a:t>
            </a:r>
            <a:r>
              <a:rPr lang="fr-FR" baseline="0" dirty="0" err="1" smtClean="0"/>
              <a:t>suote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coverage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seen</a:t>
            </a:r>
            <a:r>
              <a:rPr lang="fr-FR" baseline="0" dirty="0" smtClean="0"/>
              <a:t> as transactionnel </a:t>
            </a:r>
            <a:r>
              <a:rPr lang="fr-FR" baseline="0" dirty="0" err="1" smtClean="0"/>
              <a:t>itemset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en-GB" sz="1200" dirty="0" smtClean="0"/>
              <a:t>each </a:t>
            </a:r>
            <a:r>
              <a:rPr lang="en-GB" sz="1200" b="1" u="sng" dirty="0" smtClean="0">
                <a:solidFill>
                  <a:srgbClr val="0070C0"/>
                </a:solidFill>
              </a:rPr>
              <a:t>statement</a:t>
            </a:r>
            <a:r>
              <a:rPr lang="en-GB" sz="1200" b="1" dirty="0" smtClean="0">
                <a:solidFill>
                  <a:srgbClr val="0070C0"/>
                </a:solidFill>
              </a:rPr>
              <a:t> </a:t>
            </a:r>
            <a:r>
              <a:rPr lang="en-GB" sz="1200" i="1" dirty="0" err="1" smtClean="0"/>
              <a:t>e</a:t>
            </a:r>
            <a:r>
              <a:rPr lang="en-GB" sz="1200" i="1" baseline="-25000" dirty="0" err="1" smtClean="0"/>
              <a:t>i</a:t>
            </a:r>
            <a:r>
              <a:rPr lang="en-GB" sz="1200" dirty="0" smtClean="0"/>
              <a:t> corresponds to an</a:t>
            </a:r>
            <a:r>
              <a:rPr lang="en-GB" sz="1200" b="1" dirty="0" smtClean="0"/>
              <a:t> </a:t>
            </a:r>
            <a:r>
              <a:rPr lang="en-GB" sz="1200" b="1" u="sng" dirty="0" smtClean="0">
                <a:solidFill>
                  <a:srgbClr val="0070C0"/>
                </a:solidFill>
              </a:rPr>
              <a:t>item</a:t>
            </a:r>
          </a:p>
          <a:p>
            <a:pPr marL="0" indent="0">
              <a:buNone/>
            </a:pPr>
            <a:r>
              <a:rPr lang="en-GB" sz="1200" b="1" dirty="0" smtClean="0"/>
              <a:t>-</a:t>
            </a:r>
            <a:r>
              <a:rPr lang="en-GB" sz="1200" dirty="0" smtClean="0"/>
              <a:t> each</a:t>
            </a:r>
            <a:r>
              <a:rPr lang="en-GB" sz="1200" b="1" dirty="0" smtClean="0"/>
              <a:t> </a:t>
            </a:r>
            <a:r>
              <a:rPr lang="en-GB" sz="1200" b="1" u="sng" dirty="0" smtClean="0">
                <a:solidFill>
                  <a:srgbClr val="0070C0"/>
                </a:solidFill>
              </a:rPr>
              <a:t>test case coverage</a:t>
            </a:r>
            <a:r>
              <a:rPr lang="en-GB" sz="1200" b="1" dirty="0" smtClean="0"/>
              <a:t> </a:t>
            </a:r>
            <a:r>
              <a:rPr lang="en-GB" sz="1200" i="1" dirty="0" err="1" smtClean="0"/>
              <a:t>tc</a:t>
            </a:r>
            <a:r>
              <a:rPr lang="en-GB" sz="1200" i="1" baseline="-25000" dirty="0" err="1" smtClean="0"/>
              <a:t>i</a:t>
            </a:r>
            <a:r>
              <a:rPr lang="en-GB" sz="1200" dirty="0" smtClean="0"/>
              <a:t> forms a</a:t>
            </a:r>
            <a:r>
              <a:rPr lang="en-GB" sz="1200" b="1" dirty="0" smtClean="0"/>
              <a:t> </a:t>
            </a:r>
            <a:r>
              <a:rPr lang="en-GB" sz="1200" b="1" u="sng" dirty="0" smtClean="0">
                <a:solidFill>
                  <a:srgbClr val="0070C0"/>
                </a:solidFill>
              </a:rPr>
              <a:t>transaction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9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As </a:t>
            </a:r>
            <a:r>
              <a:rPr lang="fr-FR" dirty="0" err="1" smtClean="0"/>
              <a:t>there</a:t>
            </a:r>
            <a:r>
              <a:rPr lang="fr-FR" baseline="0" dirty="0" smtClean="0"/>
              <a:t> are 2 </a:t>
            </a:r>
            <a:r>
              <a:rPr lang="fr-FR" baseline="0" dirty="0" err="1" smtClean="0"/>
              <a:t>kinf</a:t>
            </a:r>
            <a:r>
              <a:rPr lang="fr-FR" baseline="0" dirty="0" smtClean="0"/>
              <a:t> of test cases positive and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partionned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classes positive </a:t>
            </a:r>
            <a:r>
              <a:rPr lang="fr-FR" baseline="0" dirty="0" err="1" smtClean="0"/>
              <a:t>dataset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negative</a:t>
            </a:r>
            <a:r>
              <a:rPr lang="fr-FR" baseline="0" dirty="0" smtClean="0"/>
              <a:t> one, the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exctract</a:t>
            </a:r>
            <a:r>
              <a:rPr lang="fr-FR" baseline="0" dirty="0" smtClean="0"/>
              <a:t> </a:t>
            </a:r>
            <a:r>
              <a:rPr lang="en-GB" sz="1200" dirty="0" smtClean="0"/>
              <a:t>relevant </a:t>
            </a:r>
            <a:r>
              <a:rPr lang="en-GB" sz="1200" dirty="0" err="1" smtClean="0"/>
              <a:t>itemset</a:t>
            </a:r>
            <a:r>
              <a:rPr lang="en-GB" sz="1200" dirty="0" smtClean="0"/>
              <a:t>,</a:t>
            </a:r>
            <a:r>
              <a:rPr lang="en-GB" sz="1200" baseline="0" dirty="0" smtClean="0"/>
              <a:t> those that reveal the contrast between the two dataset we call the here </a:t>
            </a:r>
            <a:r>
              <a:rPr lang="en-GB" sz="1200" dirty="0" smtClean="0"/>
              <a:t>top-k </a:t>
            </a:r>
            <a:r>
              <a:rPr lang="en-GB" sz="1200" dirty="0" smtClean="0">
                <a:solidFill>
                  <a:srgbClr val="FF0000"/>
                </a:solidFill>
              </a:rPr>
              <a:t>suspicious</a:t>
            </a:r>
            <a:r>
              <a:rPr lang="en-GB" sz="1200" dirty="0" smtClean="0"/>
              <a:t> patterns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2AF1C-6407-4245-958B-9D6CDBA7E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9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1612-57CB-664B-B25B-F3D13BA265F1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C561-4CD6-F54F-BD3D-06D06CE105D4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7CF6-FE04-5246-8FC5-8FD9CB100C5B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2634-57E5-B343-BFC9-755A92CE3084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0E43-2E23-0046-8D3E-8F2E02F3018A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748C-F2AF-4345-A643-2E2914F2BB38}" type="datetime1">
              <a:rPr lang="fr-FR" smtClean="0"/>
              <a:t>05/11/17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013C-D806-9C4D-A340-467523AC0273}" type="datetime1">
              <a:rPr lang="fr-FR" smtClean="0"/>
              <a:t>05/11/17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F1C-F670-1A43-A84F-D020FBBC3E95}" type="datetime1">
              <a:rPr lang="fr-FR" smtClean="0"/>
              <a:t>05/11/17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69A2-CF8F-B648-A97B-A94BAEF07A2F}" type="datetime1">
              <a:rPr lang="fr-FR" smtClean="0"/>
              <a:t>05/11/17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9FDC-404B-B24A-9C8E-75F558AFB3B9}" type="datetime1">
              <a:rPr lang="fr-FR" smtClean="0"/>
              <a:t>05/11/17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0B31-5750-D84C-840C-C2C1FCC77B54}" type="datetime1">
              <a:rPr lang="fr-FR" smtClean="0"/>
              <a:t>05/11/17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01BE-D1DF-434E-9C75-CB24EBA7158D}" type="datetime1">
              <a:rPr lang="fr-FR" smtClean="0"/>
              <a:t>05/11/17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N. </a:t>
            </a:r>
            <a:r>
              <a:rPr lang="fr-FR" sz="2400" dirty="0" err="1" smtClean="0"/>
              <a:t>Aribi</a:t>
            </a:r>
            <a:r>
              <a:rPr lang="fr-FR" sz="2400" dirty="0" smtClean="0"/>
              <a:t>   </a:t>
            </a:r>
            <a:r>
              <a:rPr lang="fr-FR" sz="2400" baseline="30000" dirty="0" smtClean="0"/>
              <a:t> .</a:t>
            </a:r>
            <a:r>
              <a:rPr lang="fr-FR" sz="2400" baseline="30000" dirty="0" smtClean="0"/>
              <a:t>       </a:t>
            </a:r>
            <a:r>
              <a:rPr lang="fr-FR" sz="2400" b="1" dirty="0" smtClean="0"/>
              <a:t>M</a:t>
            </a:r>
            <a:r>
              <a:rPr lang="fr-FR" sz="2400" b="1" dirty="0" smtClean="0"/>
              <a:t>. </a:t>
            </a:r>
            <a:r>
              <a:rPr lang="fr-FR" sz="2400" b="1" dirty="0" smtClean="0"/>
              <a:t>Maamar    </a:t>
            </a:r>
            <a:r>
              <a:rPr lang="fr-FR" sz="2400" baseline="30000" dirty="0" smtClean="0"/>
              <a:t>.      </a:t>
            </a:r>
            <a:r>
              <a:rPr lang="fr-FR" sz="2400" dirty="0" smtClean="0"/>
              <a:t>N. </a:t>
            </a:r>
            <a:r>
              <a:rPr lang="fr-FR" sz="2400" dirty="0" err="1" smtClean="0"/>
              <a:t>Lazaar</a:t>
            </a:r>
            <a:r>
              <a:rPr lang="fr-FR" sz="2400" dirty="0" smtClean="0"/>
              <a:t>    </a:t>
            </a:r>
            <a:r>
              <a:rPr lang="fr-FR" sz="2400" baseline="30000" dirty="0" smtClean="0"/>
              <a:t> .       </a:t>
            </a:r>
            <a:r>
              <a:rPr lang="fr-FR" sz="2400" dirty="0" smtClean="0"/>
              <a:t>Y. </a:t>
            </a:r>
            <a:r>
              <a:rPr lang="fr-FR" sz="2400" dirty="0" err="1" smtClean="0"/>
              <a:t>Lebbah</a:t>
            </a:r>
            <a:r>
              <a:rPr lang="fr-FR" sz="2400" dirty="0" smtClean="0"/>
              <a:t>    </a:t>
            </a:r>
            <a:r>
              <a:rPr lang="fr-FR" sz="2400" baseline="30000" dirty="0" smtClean="0"/>
              <a:t>.      </a:t>
            </a:r>
            <a:r>
              <a:rPr lang="fr-FR" sz="2400" dirty="0" smtClean="0"/>
              <a:t>S. </a:t>
            </a:r>
            <a:r>
              <a:rPr lang="fr-FR" sz="2400" dirty="0" err="1" smtClean="0"/>
              <a:t>Loudni</a:t>
            </a:r>
            <a:endParaRPr lang="en-GB" sz="2400" baseline="30000" dirty="0"/>
          </a:p>
          <a:p>
            <a:pPr marL="0" indent="0" algn="ctr">
              <a:buNone/>
            </a:pPr>
            <a:endParaRPr lang="fr-FR" sz="2400" baseline="30000" dirty="0" smtClean="0"/>
          </a:p>
          <a:p>
            <a:pPr marL="0" indent="0">
              <a:buNone/>
            </a:pPr>
            <a:endParaRPr lang="fr-FR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ICTAI</a:t>
            </a:r>
            <a:r>
              <a:rPr lang="fr-FR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’17</a:t>
            </a:r>
          </a:p>
          <a:p>
            <a:pPr marL="0" indent="0">
              <a:buNone/>
            </a:pPr>
            <a:r>
              <a:rPr lang="fr-FR" sz="2400" dirty="0"/>
              <a:t>Boston</a:t>
            </a:r>
            <a:r>
              <a:rPr lang="fr-FR" sz="2400" dirty="0" smtClean="0"/>
              <a:t>, </a:t>
            </a:r>
            <a:r>
              <a:rPr lang="fr-FR" sz="2400" dirty="0"/>
              <a:t>USA, </a:t>
            </a:r>
            <a:r>
              <a:rPr lang="fr-FR" sz="2400" dirty="0" smtClean="0"/>
              <a:t>11-07-2017</a:t>
            </a:r>
            <a:endParaRPr lang="fr-FR" sz="2400" dirty="0"/>
          </a:p>
          <a:p>
            <a:pPr marL="0" indent="0">
              <a:buNone/>
            </a:pPr>
            <a:endParaRPr lang="fr-FR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fr-FR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fr-FR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4016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Multiple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</a:t>
            </a:r>
            <a:r>
              <a:rPr lang="fr-F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localization</a:t>
            </a:r>
            <a:r>
              <a:rPr lang="fr-F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using</a:t>
            </a:r>
            <a:r>
              <a:rPr lang="fr-F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constraint programming and </a:t>
            </a:r>
            <a:r>
              <a:rPr lang="fr-F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pattern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mining</a:t>
            </a:r>
            <a:endParaRPr lang="en-GB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 4" descr="la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2" y="5695884"/>
            <a:ext cx="6973824" cy="1133856"/>
          </a:xfrm>
          <a:prstGeom prst="rect">
            <a:avLst/>
          </a:prstGeom>
        </p:spPr>
      </p:pic>
      <p:pic>
        <p:nvPicPr>
          <p:cNvPr id="2" name="Image 1" descr="logo_cr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1558032" cy="779016"/>
          </a:xfrm>
          <a:prstGeom prst="rect">
            <a:avLst/>
          </a:prstGeom>
        </p:spPr>
      </p:pic>
      <p:pic>
        <p:nvPicPr>
          <p:cNvPr id="6" name="Image 5" descr="Boston-Sli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08" y="2708920"/>
            <a:ext cx="49158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705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439471"/>
            <a:ext cx="8064896" cy="829289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ULTI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approach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01003" y="2852936"/>
            <a:ext cx="4365733" cy="2074328"/>
            <a:chOff x="3702" y="0"/>
            <a:chExt cx="3237512" cy="1687274"/>
          </a:xfrm>
          <a:scene3d>
            <a:camera prst="orthographicFront"/>
            <a:lightRig rig="flat" dir="t"/>
          </a:scene3d>
        </p:grpSpPr>
        <p:sp>
          <p:nvSpPr>
            <p:cNvPr id="16" name="Pentagone 15"/>
            <p:cNvSpPr/>
            <p:nvPr/>
          </p:nvSpPr>
          <p:spPr>
            <a:xfrm>
              <a:off x="3702" y="0"/>
              <a:ext cx="3237512" cy="1687274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Pentagone 4"/>
            <p:cNvSpPr/>
            <p:nvPr/>
          </p:nvSpPr>
          <p:spPr>
            <a:xfrm>
              <a:off x="3702" y="0"/>
              <a:ext cx="2815694" cy="1687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noProof="0" dirty="0" smtClean="0"/>
                <a:t>Extract top-</a:t>
              </a:r>
              <a:r>
                <a:rPr lang="en-GB" sz="2400" b="1" i="1" kern="1200" noProof="0" dirty="0" smtClean="0"/>
                <a:t>k</a:t>
              </a:r>
              <a:r>
                <a:rPr lang="en-GB" sz="2400" b="1" kern="1200" noProof="0" dirty="0" smtClean="0"/>
                <a:t> suspicious </a:t>
              </a:r>
              <a:r>
                <a:rPr lang="en-GB" sz="2400" b="1" kern="1200" dirty="0" smtClean="0"/>
                <a:t>patterns</a:t>
              </a:r>
              <a:r>
                <a:rPr lang="en-GB" sz="2400" kern="1200" noProof="0" dirty="0" smtClean="0"/>
                <a:t>:</a:t>
              </a:r>
              <a:r>
                <a:rPr lang="en-GB" sz="2400" dirty="0" smtClean="0"/>
                <a:t>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Declarative</a:t>
              </a:r>
              <a:r>
                <a:rPr lang="fr-FR" sz="2400" dirty="0" smtClean="0">
                  <a:solidFill>
                    <a:schemeClr val="bg1"/>
                  </a:solidFill>
                </a:rPr>
                <a:t> </a:t>
              </a:r>
              <a:r>
                <a:rPr lang="en-GB" sz="2400" b="1" dirty="0" smtClean="0"/>
                <a:t>way</a:t>
              </a:r>
              <a:endParaRPr lang="en-GB" sz="2400" b="1" kern="1200" dirty="0" smtClean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473236" y="2860109"/>
            <a:ext cx="4347236" cy="2121808"/>
            <a:chOff x="5183721" y="-38620"/>
            <a:chExt cx="3237512" cy="1725894"/>
          </a:xfrm>
          <a:scene3d>
            <a:camera prst="orthographicFront"/>
            <a:lightRig rig="flat" dir="t"/>
          </a:scene3d>
        </p:grpSpPr>
        <p:sp>
          <p:nvSpPr>
            <p:cNvPr id="19" name="Chevron 18"/>
            <p:cNvSpPr/>
            <p:nvPr/>
          </p:nvSpPr>
          <p:spPr>
            <a:xfrm>
              <a:off x="5183721" y="-38620"/>
              <a:ext cx="3237512" cy="1687274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5952773" y="0"/>
              <a:ext cx="1935870" cy="1687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 smtClean="0"/>
                <a:t>Statement </a:t>
              </a:r>
              <a:r>
                <a:rPr lang="en-GB" sz="2400" b="1" kern="1200" dirty="0" smtClean="0"/>
                <a:t>ranking: </a:t>
              </a:r>
              <a:r>
                <a:rPr lang="en-GB" sz="2400" b="1" kern="1200" dirty="0" smtClean="0"/>
                <a:t>produce </a:t>
              </a:r>
              <a:r>
                <a:rPr lang="en-GB" sz="2400" b="1" kern="1200" dirty="0" smtClean="0">
                  <a:solidFill>
                    <a:srgbClr val="FFFFFF"/>
                  </a:solidFill>
                </a:rPr>
                <a:t>a more</a:t>
              </a:r>
              <a:r>
                <a:rPr lang="en-GB" sz="2400" b="1" kern="1200" dirty="0" smtClean="0">
                  <a:solidFill>
                    <a:srgbClr val="00B050"/>
                  </a:solidFill>
                </a:rPr>
                <a:t>  </a:t>
              </a:r>
              <a:r>
                <a:rPr lang="en-GB" sz="2400" b="1" kern="1200" dirty="0" smtClean="0">
                  <a:solidFill>
                    <a:srgbClr val="FFFFFF"/>
                  </a:solidFill>
                </a:rPr>
                <a:t>accurate </a:t>
              </a:r>
              <a:r>
                <a:rPr lang="en-GB" sz="2400" b="1" kern="1200" dirty="0" smtClean="0"/>
                <a:t>ranking</a:t>
              </a:r>
              <a:endParaRPr lang="en-GB" sz="2400" b="1" kern="12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066317" y="5662409"/>
            <a:ext cx="6879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err="1" smtClean="0"/>
              <a:t>Using</a:t>
            </a:r>
            <a:r>
              <a:rPr lang="fr-FR" sz="2200" dirty="0" smtClean="0"/>
              <a:t> </a:t>
            </a:r>
            <a:r>
              <a:rPr lang="fr-FR" sz="2200" dirty="0" smtClean="0"/>
              <a:t>the global </a:t>
            </a:r>
            <a:r>
              <a:rPr lang="fr-FR" sz="2200" dirty="0" err="1" smtClean="0"/>
              <a:t>constraint</a:t>
            </a:r>
            <a:r>
              <a:rPr lang="fr-FR" sz="2200" dirty="0" smtClean="0"/>
              <a:t> </a:t>
            </a:r>
            <a:r>
              <a:rPr lang="fr-FR" sz="2200" dirty="0" err="1" smtClean="0"/>
              <a:t>ClosedPattern</a:t>
            </a:r>
            <a:r>
              <a:rPr lang="fr-FR" sz="2200" dirty="0"/>
              <a:t> </a:t>
            </a:r>
            <a:r>
              <a:rPr lang="fr-FR" sz="2200" dirty="0" smtClean="0"/>
              <a:t>[</a:t>
            </a:r>
            <a:r>
              <a:rPr lang="fr-FR" sz="2200" dirty="0" err="1" smtClean="0"/>
              <a:t>Lazaar</a:t>
            </a:r>
            <a:r>
              <a:rPr lang="fr-FR" sz="2200" dirty="0" smtClean="0"/>
              <a:t> et al, 16</a:t>
            </a:r>
            <a:r>
              <a:rPr lang="fr-FR" sz="2200" dirty="0" smtClean="0"/>
              <a:t>]</a:t>
            </a:r>
            <a:endParaRPr lang="fr-FR" sz="2200" dirty="0"/>
          </a:p>
        </p:txBody>
      </p:sp>
      <p:sp>
        <p:nvSpPr>
          <p:cNvPr id="13" name="Flèche vers le bas 12"/>
          <p:cNvSpPr/>
          <p:nvPr/>
        </p:nvSpPr>
        <p:spPr>
          <a:xfrm>
            <a:off x="2596233" y="4365104"/>
            <a:ext cx="391591" cy="1008112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à coins arrondis 8"/>
          <p:cNvSpPr/>
          <p:nvPr/>
        </p:nvSpPr>
        <p:spPr>
          <a:xfrm>
            <a:off x="2555776" y="1772816"/>
            <a:ext cx="136815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Positive</a:t>
            </a:r>
            <a:endParaRPr lang="fr-FR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827584" y="1772816"/>
            <a:ext cx="1368152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Negative</a:t>
            </a:r>
            <a:endParaRPr lang="fr-FR" b="1" dirty="0"/>
          </a:p>
        </p:txBody>
      </p:sp>
      <p:sp>
        <p:nvSpPr>
          <p:cNvPr id="33" name="Flèche vers le bas 32"/>
          <p:cNvSpPr/>
          <p:nvPr/>
        </p:nvSpPr>
        <p:spPr>
          <a:xfrm>
            <a:off x="1331640" y="2348880"/>
            <a:ext cx="288032" cy="432048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èche vers le bas 33"/>
          <p:cNvSpPr/>
          <p:nvPr/>
        </p:nvSpPr>
        <p:spPr>
          <a:xfrm>
            <a:off x="3059832" y="2348880"/>
            <a:ext cx="288032" cy="432048"/>
          </a:xfrm>
          <a:prstGeom prst="downArrow">
            <a:avLst/>
          </a:prstGeom>
          <a:solidFill>
            <a:srgbClr val="008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44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9" grpId="0" animBg="1"/>
      <p:bldP spid="24" grpId="0" animBg="1"/>
      <p:bldP spid="33" grpId="1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212976"/>
            <a:ext cx="857955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B0F0"/>
                </a:solidFill>
              </a:rPr>
              <a:t>   Dominance </a:t>
            </a:r>
            <a:r>
              <a:rPr lang="en-GB" sz="2800" b="1" dirty="0" smtClean="0">
                <a:solidFill>
                  <a:srgbClr val="00B0F0"/>
                </a:solidFill>
              </a:rPr>
              <a:t>relation: </a:t>
            </a:r>
            <a:endParaRPr lang="en-GB" sz="28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2400" dirty="0" smtClean="0"/>
              <a:t>   S </a:t>
            </a:r>
            <a:r>
              <a:rPr lang="fr-FR" sz="2400" b="1" dirty="0" smtClean="0"/>
              <a:t>≻</a:t>
            </a:r>
            <a:r>
              <a:rPr lang="fr-FR" sz="2400" b="1" i="1" baseline="-25000" dirty="0" smtClean="0"/>
              <a:t>R</a:t>
            </a:r>
            <a:r>
              <a:rPr lang="fr-FR" sz="2400" dirty="0" smtClean="0"/>
              <a:t> </a:t>
            </a:r>
            <a:r>
              <a:rPr lang="fr-FR" sz="2400" dirty="0" smtClean="0"/>
              <a:t>S’ iff  PSD(</a:t>
            </a:r>
            <a:r>
              <a:rPr lang="fr-FR" sz="2400" i="1" dirty="0"/>
              <a:t>S</a:t>
            </a:r>
            <a:r>
              <a:rPr lang="fr-FR" sz="2400" dirty="0" smtClean="0"/>
              <a:t>) &gt; PSD(</a:t>
            </a:r>
            <a:r>
              <a:rPr lang="fr-FR" sz="2400" i="1" dirty="0" smtClean="0"/>
              <a:t>S</a:t>
            </a:r>
            <a:r>
              <a:rPr lang="fr-FR" sz="2400" dirty="0"/>
              <a:t>’</a:t>
            </a:r>
            <a:r>
              <a:rPr lang="fr-FR" sz="2400" dirty="0" smtClean="0"/>
              <a:t>)</a:t>
            </a:r>
            <a:endParaRPr lang="fr-FR" sz="24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18864" y="284604"/>
            <a:ext cx="8229600" cy="840140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</a:t>
            </a:r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suspicious </a:t>
            </a:r>
            <a:r>
              <a:rPr lang="en-GB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92570" y="6337341"/>
            <a:ext cx="2133600" cy="365125"/>
          </a:xfrm>
        </p:spPr>
        <p:txBody>
          <a:bodyPr/>
          <a:lstStyle/>
          <a:p>
            <a:pPr algn="l"/>
            <a:fld id="{67B56863-B061-BC40-BF49-8A7221DDDD31}" type="slidenum">
              <a:rPr lang="fr-FR" smtClean="0"/>
              <a:pPr algn="l"/>
              <a:t>11</a:t>
            </a:fld>
            <a:endParaRPr lang="fr-FR"/>
          </a:p>
        </p:txBody>
      </p:sp>
      <p:sp>
        <p:nvSpPr>
          <p:cNvPr id="2" name="Flèche vers le bas 1"/>
          <p:cNvSpPr/>
          <p:nvPr/>
        </p:nvSpPr>
        <p:spPr>
          <a:xfrm>
            <a:off x="4427984" y="4509120"/>
            <a:ext cx="554836" cy="11712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61701" y="5775647"/>
            <a:ext cx="338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</a:rPr>
              <a:t>top-k </a:t>
            </a:r>
            <a:r>
              <a:rPr lang="fr-FR" sz="2400" b="1" dirty="0" err="1" smtClean="0">
                <a:solidFill>
                  <a:srgbClr val="008000"/>
                </a:solidFill>
              </a:rPr>
              <a:t>suspicious</a:t>
            </a:r>
            <a:r>
              <a:rPr lang="fr-FR" sz="2400" b="1" dirty="0" smtClean="0">
                <a:solidFill>
                  <a:srgbClr val="008000"/>
                </a:solidFill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</a:rPr>
              <a:t>itemsets</a:t>
            </a:r>
            <a:r>
              <a:rPr lang="fr-FR" sz="2400" b="1" dirty="0" smtClean="0">
                <a:solidFill>
                  <a:srgbClr val="008000"/>
                </a:solidFill>
              </a:rPr>
              <a:t> </a:t>
            </a:r>
            <a:endParaRPr lang="fr-FR" sz="2400" b="1" dirty="0">
              <a:solidFill>
                <a:srgbClr val="008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32040" y="4797152"/>
            <a:ext cx="96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484784"/>
            <a:ext cx="82809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3EB1F0"/>
                </a:solidFill>
              </a:rPr>
              <a:t>Pattern </a:t>
            </a:r>
            <a:r>
              <a:rPr lang="en-GB" sz="2800" b="1" dirty="0" smtClean="0">
                <a:solidFill>
                  <a:srgbClr val="3EB1F0"/>
                </a:solidFill>
              </a:rPr>
              <a:t>Suspiciousness </a:t>
            </a:r>
            <a:r>
              <a:rPr lang="en-GB" sz="2800" b="1" dirty="0" smtClean="0">
                <a:solidFill>
                  <a:srgbClr val="3EB1F0"/>
                </a:solidFill>
              </a:rPr>
              <a:t>D</a:t>
            </a:r>
            <a:r>
              <a:rPr lang="en-GB" sz="2800" b="1" dirty="0" smtClean="0">
                <a:solidFill>
                  <a:srgbClr val="3EB1F0"/>
                </a:solidFill>
              </a:rPr>
              <a:t>egree:</a:t>
            </a:r>
            <a:endParaRPr lang="en-GB" sz="2800" b="1" dirty="0">
              <a:solidFill>
                <a:srgbClr val="3EB1F0"/>
              </a:solidFill>
            </a:endParaRPr>
          </a:p>
          <a:p>
            <a:pPr algn="ctr"/>
            <a:endParaRPr lang="en-GB" sz="2400" dirty="0" smtClean="0">
              <a:solidFill>
                <a:srgbClr val="3EB1F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400" dirty="0" smtClean="0">
                <a:solidFill>
                  <a:srgbClr val="3EB1F0"/>
                </a:solidFill>
              </a:rPr>
              <a:t>  PSD</a:t>
            </a:r>
            <a:r>
              <a:rPr lang="en-GB" sz="2400" dirty="0">
                <a:solidFill>
                  <a:srgbClr val="3EB1F0"/>
                </a:solidFill>
              </a:rPr>
              <a:t>(</a:t>
            </a:r>
            <a:r>
              <a:rPr lang="en-GB" sz="2400" i="1" dirty="0">
                <a:solidFill>
                  <a:srgbClr val="3EB1F0"/>
                </a:solidFill>
              </a:rPr>
              <a:t>S</a:t>
            </a:r>
            <a:r>
              <a:rPr lang="en-GB" sz="2400" dirty="0">
                <a:solidFill>
                  <a:srgbClr val="3EB1F0"/>
                </a:solidFill>
              </a:rPr>
              <a:t>) = </a:t>
            </a:r>
            <a:r>
              <a:rPr lang="en-GB" sz="2400" dirty="0" smtClean="0">
                <a:solidFill>
                  <a:srgbClr val="3EB1F0"/>
                </a:solidFill>
              </a:rPr>
              <a:t>freq</a:t>
            </a:r>
            <a:r>
              <a:rPr lang="en-GB" sz="2400" b="1" baseline="30000" dirty="0" smtClean="0">
                <a:solidFill>
                  <a:srgbClr val="3EB1F0"/>
                </a:solidFill>
              </a:rPr>
              <a:t>-</a:t>
            </a:r>
            <a:r>
              <a:rPr lang="en-GB" sz="2400" dirty="0" smtClean="0">
                <a:solidFill>
                  <a:srgbClr val="3EB1F0"/>
                </a:solidFill>
              </a:rPr>
              <a:t>(</a:t>
            </a:r>
            <a:r>
              <a:rPr lang="en-GB" sz="2400" i="1" dirty="0">
                <a:solidFill>
                  <a:srgbClr val="3EB1F0"/>
                </a:solidFill>
              </a:rPr>
              <a:t>S</a:t>
            </a:r>
            <a:r>
              <a:rPr lang="en-GB" sz="2400" dirty="0" smtClean="0">
                <a:solidFill>
                  <a:srgbClr val="3EB1F0"/>
                </a:solidFill>
              </a:rPr>
              <a:t>) + </a:t>
            </a:r>
            <a:r>
              <a:rPr lang="en-GB" sz="2400" dirty="0">
                <a:solidFill>
                  <a:srgbClr val="3EB1F0"/>
                </a:solidFill>
              </a:rPr>
              <a:t>|T</a:t>
            </a:r>
            <a:r>
              <a:rPr lang="en-GB" sz="2400" baseline="30000" dirty="0">
                <a:solidFill>
                  <a:srgbClr val="3EB1F0"/>
                </a:solidFill>
              </a:rPr>
              <a:t>+</a:t>
            </a:r>
            <a:r>
              <a:rPr lang="en-GB" sz="2400" dirty="0" smtClean="0">
                <a:solidFill>
                  <a:srgbClr val="3EB1F0"/>
                </a:solidFill>
              </a:rPr>
              <a:t>| - freq</a:t>
            </a:r>
            <a:r>
              <a:rPr lang="en-GB" sz="2400" b="1" baseline="30000" dirty="0" smtClean="0">
                <a:solidFill>
                  <a:srgbClr val="3EB1F0"/>
                </a:solidFill>
              </a:rPr>
              <a:t>+</a:t>
            </a:r>
            <a:r>
              <a:rPr lang="en-GB" sz="2400" dirty="0" smtClean="0">
                <a:solidFill>
                  <a:srgbClr val="3EB1F0"/>
                </a:solidFill>
              </a:rPr>
              <a:t>(</a:t>
            </a:r>
            <a:r>
              <a:rPr lang="en-GB" sz="2400" i="1" dirty="0">
                <a:solidFill>
                  <a:srgbClr val="3EB1F0"/>
                </a:solidFill>
              </a:rPr>
              <a:t>S</a:t>
            </a:r>
            <a:r>
              <a:rPr lang="en-GB" sz="2400" dirty="0" smtClean="0">
                <a:solidFill>
                  <a:srgbClr val="3EB1F0"/>
                </a:solidFill>
              </a:rPr>
              <a:t>)</a:t>
            </a:r>
          </a:p>
          <a:p>
            <a:pPr algn="ctr"/>
            <a:r>
              <a:rPr lang="en-GB" sz="2400" dirty="0">
                <a:solidFill>
                  <a:srgbClr val="3EB1F0"/>
                </a:solidFill>
              </a:rPr>
              <a:t> </a:t>
            </a:r>
            <a:r>
              <a:rPr lang="en-GB" sz="2400" dirty="0" smtClean="0">
                <a:solidFill>
                  <a:srgbClr val="3EB1F0"/>
                </a:solidFill>
              </a:rPr>
              <a:t>                                |</a:t>
            </a:r>
            <a:r>
              <a:rPr lang="en-GB" sz="2400" dirty="0">
                <a:solidFill>
                  <a:srgbClr val="3EB1F0"/>
                </a:solidFill>
              </a:rPr>
              <a:t>T</a:t>
            </a:r>
            <a:r>
              <a:rPr lang="en-GB" sz="2400" baseline="30000" dirty="0">
                <a:solidFill>
                  <a:srgbClr val="3EB1F0"/>
                </a:solidFill>
              </a:rPr>
              <a:t>+</a:t>
            </a:r>
            <a:r>
              <a:rPr lang="en-GB" sz="2400" dirty="0" smtClean="0">
                <a:solidFill>
                  <a:srgbClr val="3EB1F0"/>
                </a:solidFill>
              </a:rPr>
              <a:t>| + 1</a:t>
            </a:r>
            <a:endParaRPr lang="en-GB" sz="2400" b="1" dirty="0">
              <a:solidFill>
                <a:srgbClr val="3EB1F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860032" y="2708920"/>
            <a:ext cx="172819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apture d’écran 2017-10-25 à 14.4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283968" cy="9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284604"/>
            <a:ext cx="8229600" cy="840140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</a:t>
            </a:r>
            <a:r>
              <a:rPr lang="en-GB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suspicious </a:t>
            </a:r>
            <a:r>
              <a:rPr lang="en-GB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Example</a:t>
            </a:r>
            <a:endParaRPr lang="en-GB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mage 1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4" y="2262374"/>
            <a:ext cx="7628578" cy="343030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6948264" y="2204864"/>
            <a:ext cx="864096" cy="3528392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532440" y="3573016"/>
            <a:ext cx="0" cy="122413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962036" y="2708920"/>
            <a:ext cx="116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</a:t>
            </a:r>
            <a:r>
              <a:rPr lang="fr-FR" b="1" dirty="0" err="1" smtClean="0">
                <a:solidFill>
                  <a:srgbClr val="FF0000"/>
                </a:solidFill>
              </a:rPr>
              <a:t>most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suspicious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56376" y="4870901"/>
            <a:ext cx="116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     </a:t>
            </a:r>
            <a:r>
              <a:rPr lang="fr-FR" b="1" dirty="0" err="1" smtClean="0">
                <a:solidFill>
                  <a:srgbClr val="008000"/>
                </a:solidFill>
              </a:rPr>
              <a:t>less</a:t>
            </a:r>
            <a:endParaRPr lang="fr-FR" b="1" dirty="0" smtClean="0">
              <a:solidFill>
                <a:srgbClr val="008000"/>
              </a:solidFill>
            </a:endParaRPr>
          </a:p>
          <a:p>
            <a:r>
              <a:rPr lang="fr-FR" b="1" dirty="0" err="1" smtClean="0">
                <a:solidFill>
                  <a:srgbClr val="008000"/>
                </a:solidFill>
              </a:rPr>
              <a:t>suspicious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73167"/>
            <a:ext cx="8229600" cy="895593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top-k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suspicious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</a:t>
            </a:r>
            <a:endParaRPr lang="en-GB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986" y="1988840"/>
            <a:ext cx="76383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- Each </a:t>
            </a:r>
            <a:r>
              <a:rPr lang="en-GB" sz="2400" b="1" i="1" dirty="0" err="1" smtClean="0"/>
              <a:t>itemset</a:t>
            </a:r>
            <a:r>
              <a:rPr lang="en-GB" sz="2400" b="1" i="1" dirty="0" smtClean="0"/>
              <a:t> </a:t>
            </a:r>
            <a:r>
              <a:rPr lang="en-GB" sz="2400" b="1" dirty="0" smtClean="0"/>
              <a:t>: </a:t>
            </a:r>
            <a:r>
              <a:rPr lang="en-GB" sz="2400" b="1" dirty="0" smtClean="0">
                <a:solidFill>
                  <a:srgbClr val="00B050"/>
                </a:solidFill>
              </a:rPr>
              <a:t>subset</a:t>
            </a:r>
            <a:r>
              <a:rPr lang="en-GB" sz="2400" b="1" dirty="0" smtClean="0"/>
              <a:t> of statements that can locate </a:t>
            </a:r>
            <a:r>
              <a:rPr lang="en-GB" sz="2400" b="1" dirty="0" smtClean="0"/>
              <a:t>faults</a:t>
            </a:r>
          </a:p>
          <a:p>
            <a:endParaRPr lang="en-GB" sz="2400" b="1" dirty="0"/>
          </a:p>
          <a:p>
            <a:r>
              <a:rPr lang="en-GB" sz="2400" b="1" dirty="0" smtClean="0"/>
              <a:t>- 1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localization: </a:t>
            </a:r>
            <a:r>
              <a:rPr lang="en-GB" sz="2400" b="1" dirty="0" err="1" smtClean="0"/>
              <a:t>itemsets</a:t>
            </a:r>
            <a:r>
              <a:rPr lang="en-GB" sz="2400" b="1" dirty="0" smtClean="0"/>
              <a:t> </a:t>
            </a:r>
            <a:r>
              <a:rPr lang="en-GB" sz="2400" b="1" dirty="0" smtClean="0"/>
              <a:t>can be quite </a:t>
            </a:r>
            <a:r>
              <a:rPr lang="en-GB" sz="2400" b="1" dirty="0" smtClean="0"/>
              <a:t>large</a:t>
            </a:r>
            <a:endParaRPr lang="en-GB" sz="2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9552" y="1916832"/>
            <a:ext cx="8064896" cy="14401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1691680" y="4581128"/>
            <a:ext cx="1728192" cy="50405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Pattern S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i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4581128"/>
            <a:ext cx="1728192" cy="50405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6600"/>
                </a:solidFill>
              </a:rPr>
              <a:t>Pattern S</a:t>
            </a:r>
            <a:r>
              <a:rPr lang="fr-FR" sz="2000" b="1" baseline="-25000" dirty="0" smtClean="0">
                <a:solidFill>
                  <a:srgbClr val="FF6600"/>
                </a:solidFill>
              </a:rPr>
              <a:t>i+1</a:t>
            </a:r>
            <a:endParaRPr lang="fr-FR" sz="2000" b="1" baseline="-25000" dirty="0">
              <a:solidFill>
                <a:srgbClr val="FF66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851920" y="4869160"/>
            <a:ext cx="1296144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55776" y="5651956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some statements </a:t>
            </a:r>
            <a:r>
              <a:rPr lang="en-GB" sz="2000" b="1" dirty="0">
                <a:solidFill>
                  <a:srgbClr val="008000"/>
                </a:solidFill>
              </a:rPr>
              <a:t>appear</a:t>
            </a:r>
            <a:r>
              <a:rPr lang="en-GB" sz="2000" b="1" dirty="0"/>
              <a:t>/</a:t>
            </a:r>
            <a:r>
              <a:rPr lang="en-GB" sz="2000" b="1" dirty="0">
                <a:solidFill>
                  <a:srgbClr val="008000"/>
                </a:solidFill>
              </a:rPr>
              <a:t>disappear</a:t>
            </a:r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6084004"/>
            <a:ext cx="437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2 categories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of statements composing </a:t>
            </a:r>
            <a:r>
              <a:rPr lang="en-GB" b="1" dirty="0">
                <a:solidFill>
                  <a:srgbClr val="008000"/>
                </a:solidFill>
              </a:rPr>
              <a:t>top-k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3707904" y="5301208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4427984" y="5301208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5148064" y="5301208"/>
            <a:ext cx="216024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9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9" grpId="0" animBg="1"/>
      <p:bldP spid="8" grpId="0"/>
      <p:bldP spid="13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88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top-k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suspicious </a:t>
            </a:r>
            <a:r>
              <a:rPr lang="en-GB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Ranking</a:t>
            </a:r>
            <a:endParaRPr lang="en-GB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90654" y="2464440"/>
            <a:ext cx="6981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00FF"/>
                </a:solidFill>
              </a:rPr>
              <a:t>Statements</a:t>
            </a:r>
            <a:r>
              <a:rPr lang="en-GB" sz="2600" b="1" dirty="0" smtClean="0"/>
              <a:t>∈ </a:t>
            </a:r>
            <a:r>
              <a:rPr lang="en-GB" sz="2600" b="1" i="1" dirty="0" smtClean="0"/>
              <a:t>S</a:t>
            </a:r>
            <a:r>
              <a:rPr lang="en-GB" sz="2600" b="1" baseline="-25000" dirty="0" smtClean="0"/>
              <a:t>i </a:t>
            </a:r>
            <a:r>
              <a:rPr lang="en-GB" sz="2600" b="1" dirty="0" smtClean="0"/>
              <a:t>and </a:t>
            </a:r>
            <a:r>
              <a:rPr lang="en-GB" sz="2600" b="1" dirty="0" smtClean="0">
                <a:solidFill>
                  <a:srgbClr val="0000FF"/>
                </a:solidFill>
              </a:rPr>
              <a:t>disappear </a:t>
            </a:r>
            <a:r>
              <a:rPr lang="en-GB" sz="2600" b="1" dirty="0" smtClean="0"/>
              <a:t>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i="1" dirty="0" smtClean="0"/>
              <a:t>S</a:t>
            </a:r>
            <a:r>
              <a:rPr lang="en-GB" sz="2600" b="1" baseline="-25000" dirty="0" smtClean="0"/>
              <a:t>i+1</a:t>
            </a:r>
            <a:endParaRPr lang="en-GB" sz="2600" b="1" dirty="0" smtClean="0"/>
          </a:p>
          <a:p>
            <a:r>
              <a:rPr lang="en-GB" sz="2600" b="1" dirty="0" smtClean="0"/>
              <a:t> 	          </a:t>
            </a:r>
            <a:r>
              <a:rPr lang="en-GB" sz="2600" b="1" dirty="0" smtClean="0">
                <a:solidFill>
                  <a:srgbClr val="FF0000"/>
                </a:solidFill>
              </a:rPr>
              <a:t>Suspect : most suspicious</a:t>
            </a:r>
            <a:endParaRPr lang="en-GB" sz="26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4892" y="1318020"/>
            <a:ext cx="39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8000"/>
                </a:solidFill>
              </a:rPr>
              <a:t>Observations and </a:t>
            </a:r>
            <a:r>
              <a:rPr lang="en-GB" sz="2800" b="1" dirty="0" smtClean="0">
                <a:solidFill>
                  <a:srgbClr val="008000"/>
                </a:solidFill>
              </a:rPr>
              <a:t>rules</a:t>
            </a:r>
            <a:r>
              <a:rPr lang="fr-FR" sz="2800" b="1" dirty="0" smtClean="0">
                <a:solidFill>
                  <a:srgbClr val="008000"/>
                </a:solidFill>
              </a:rPr>
              <a:t>:</a:t>
            </a:r>
            <a:endParaRPr lang="en-GB" sz="2800" b="1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9270" y="1879687"/>
            <a:ext cx="1091998" cy="39527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15616" y="4149080"/>
            <a:ext cx="6432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B0F0"/>
                </a:solidFill>
              </a:rPr>
              <a:t> </a:t>
            </a:r>
            <a:r>
              <a:rPr lang="en-GB" sz="2600" b="1" dirty="0" smtClean="0">
                <a:solidFill>
                  <a:srgbClr val="0000FF"/>
                </a:solidFill>
              </a:rPr>
              <a:t>Statements </a:t>
            </a:r>
            <a:r>
              <a:rPr lang="en-GB" sz="2600" b="1" dirty="0" smtClean="0"/>
              <a:t>that belong to </a:t>
            </a:r>
            <a:r>
              <a:rPr lang="en-GB" sz="2600" b="1" dirty="0" smtClean="0">
                <a:solidFill>
                  <a:srgbClr val="0000FF"/>
                </a:solidFill>
              </a:rPr>
              <a:t>all</a:t>
            </a:r>
            <a:r>
              <a:rPr lang="en-GB" sz="2600" b="1" dirty="0" smtClean="0"/>
              <a:t> </a:t>
            </a:r>
            <a:r>
              <a:rPr lang="en-GB" sz="2600" b="1" i="1" dirty="0" smtClean="0"/>
              <a:t>S</a:t>
            </a:r>
            <a:r>
              <a:rPr lang="en-GB" sz="2600" b="1" baseline="-25000" dirty="0" smtClean="0"/>
              <a:t>i</a:t>
            </a:r>
            <a:endParaRPr lang="fr-FR" sz="2600" b="1" dirty="0"/>
          </a:p>
          <a:p>
            <a:r>
              <a:rPr lang="fr-FR" sz="2600" b="1" dirty="0">
                <a:solidFill>
                  <a:schemeClr val="accent6"/>
                </a:solidFill>
              </a:rPr>
              <a:t>	</a:t>
            </a:r>
            <a:r>
              <a:rPr lang="fr-FR" sz="2600" b="1" dirty="0" smtClean="0">
                <a:solidFill>
                  <a:schemeClr val="accent6"/>
                </a:solidFill>
              </a:rPr>
              <a:t>	</a:t>
            </a:r>
            <a:r>
              <a:rPr lang="fr-FR" sz="2600" b="1" dirty="0" err="1" smtClean="0">
                <a:solidFill>
                  <a:srgbClr val="008000"/>
                </a:solidFill>
              </a:rPr>
              <a:t>Guiltless</a:t>
            </a:r>
            <a:r>
              <a:rPr lang="fr-FR" sz="2600" b="1" dirty="0">
                <a:solidFill>
                  <a:srgbClr val="008000"/>
                </a:solidFill>
              </a:rPr>
              <a:t>: </a:t>
            </a:r>
            <a:r>
              <a:rPr lang="fr-FR" sz="2600" b="1" dirty="0" err="1">
                <a:solidFill>
                  <a:srgbClr val="008000"/>
                </a:solidFill>
              </a:rPr>
              <a:t>Neutral</a:t>
            </a:r>
            <a:endParaRPr lang="en-GB" sz="2600" b="1" baseline="-25000" dirty="0" smtClean="0">
              <a:solidFill>
                <a:srgbClr val="008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827584" y="5559623"/>
            <a:ext cx="7819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Ordering</a:t>
            </a:r>
            <a:r>
              <a:rPr lang="fr-FR" sz="2400" b="1" dirty="0" smtClean="0"/>
              <a:t> List = &lt; </a:t>
            </a:r>
            <a:r>
              <a:rPr lang="fr-FR" sz="2400" b="1" dirty="0" smtClean="0">
                <a:solidFill>
                  <a:srgbClr val="FF0000"/>
                </a:solidFill>
              </a:rPr>
              <a:t>Suspect </a:t>
            </a:r>
            <a:r>
              <a:rPr lang="fr-FR" sz="2400" b="1" dirty="0" err="1" smtClean="0">
                <a:solidFill>
                  <a:srgbClr val="FF0000"/>
                </a:solidFill>
              </a:rPr>
              <a:t>statements</a:t>
            </a:r>
            <a:r>
              <a:rPr lang="fr-FR" sz="2400" b="1" dirty="0" smtClean="0"/>
              <a:t>, </a:t>
            </a:r>
            <a:r>
              <a:rPr lang="fr-FR" sz="2400" b="1" dirty="0" err="1" smtClean="0">
                <a:solidFill>
                  <a:srgbClr val="008000"/>
                </a:solidFill>
              </a:rPr>
              <a:t>Guiltless</a:t>
            </a:r>
            <a:r>
              <a:rPr lang="fr-FR" sz="2400" b="1" dirty="0" smtClean="0">
                <a:solidFill>
                  <a:srgbClr val="008000"/>
                </a:solidFill>
              </a:rPr>
              <a:t> </a:t>
            </a:r>
            <a:r>
              <a:rPr lang="fr-FR" sz="2400" b="1" dirty="0" err="1" smtClean="0">
                <a:solidFill>
                  <a:srgbClr val="008000"/>
                </a:solidFill>
              </a:rPr>
              <a:t>statements</a:t>
            </a:r>
            <a:r>
              <a:rPr lang="fr-FR" sz="2400" b="1" dirty="0" smtClean="0">
                <a:solidFill>
                  <a:srgbClr val="008000"/>
                </a:solidFill>
              </a:rPr>
              <a:t> </a:t>
            </a:r>
            <a:r>
              <a:rPr lang="fr-FR" sz="2400" b="1" dirty="0" smtClean="0"/>
              <a:t>&gt;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4636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Experiments : </a:t>
            </a:r>
            <a:r>
              <a:rPr lang="en-GB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Benchmark</a:t>
            </a:r>
            <a:endParaRPr lang="en-GB" sz="3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4941168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u="sng" dirty="0" smtClean="0"/>
              <a:t>Efficiency measure</a:t>
            </a:r>
            <a:r>
              <a:rPr lang="en-GB" sz="2300" dirty="0" smtClean="0"/>
              <a:t> : </a:t>
            </a:r>
            <a:r>
              <a:rPr lang="en-GB" sz="2300" i="1" dirty="0" smtClean="0"/>
              <a:t>ExamScore</a:t>
            </a:r>
            <a:r>
              <a:rPr lang="en-GB" sz="2300" dirty="0" smtClean="0"/>
              <a:t> (% of code to examine)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i="1" dirty="0" smtClean="0"/>
              <a:t>P-Exam, O-Exam</a:t>
            </a:r>
            <a:endParaRPr lang="en-GB" sz="23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804754"/>
            <a:ext cx="669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Single </a:t>
            </a:r>
            <a:r>
              <a:rPr lang="fr-FR" sz="2400" dirty="0" err="1" smtClean="0">
                <a:solidFill>
                  <a:srgbClr val="008000"/>
                </a:solidFill>
              </a:rPr>
              <a:t>Fault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benchs</a:t>
            </a:r>
            <a:r>
              <a:rPr lang="fr-FR" sz="2400" dirty="0" smtClean="0">
                <a:solidFill>
                  <a:srgbClr val="008000"/>
                </a:solidFill>
              </a:rPr>
              <a:t>: </a:t>
            </a:r>
            <a:r>
              <a:rPr lang="fr-FR" sz="2000" b="1" dirty="0" smtClean="0"/>
              <a:t> </a:t>
            </a:r>
            <a:r>
              <a:rPr lang="fr-FR" sz="2400" dirty="0" smtClean="0"/>
              <a:t>Siemens Suite</a:t>
            </a:r>
            <a:r>
              <a:rPr lang="fr-FR" sz="2400" b="1" dirty="0" smtClean="0"/>
              <a:t> </a:t>
            </a:r>
            <a:r>
              <a:rPr lang="fr-FR" sz="2400" dirty="0" smtClean="0"/>
              <a:t>(</a:t>
            </a:r>
            <a:r>
              <a:rPr lang="fr-FR" sz="2400" dirty="0"/>
              <a:t>111 programs)</a:t>
            </a:r>
            <a:r>
              <a:rPr lang="fr-FR" sz="2400" b="1" dirty="0" smtClean="0"/>
              <a:t>    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596842"/>
            <a:ext cx="7143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Multiple </a:t>
            </a:r>
            <a:r>
              <a:rPr lang="fr-FR" sz="2400" dirty="0" err="1" smtClean="0">
                <a:solidFill>
                  <a:srgbClr val="008000"/>
                </a:solidFill>
              </a:rPr>
              <a:t>Fault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err="1" smtClean="0">
                <a:solidFill>
                  <a:srgbClr val="008000"/>
                </a:solidFill>
              </a:rPr>
              <a:t>benchs</a:t>
            </a:r>
            <a:r>
              <a:rPr lang="fr-FR" sz="2400" dirty="0" smtClean="0">
                <a:solidFill>
                  <a:srgbClr val="008000"/>
                </a:solidFill>
              </a:rPr>
              <a:t>: </a:t>
            </a:r>
            <a:r>
              <a:rPr lang="fr-FR" sz="2400" dirty="0" smtClean="0"/>
              <a:t>15 versions </a:t>
            </a:r>
            <a:r>
              <a:rPr lang="fr-FR" sz="2400" dirty="0" err="1"/>
              <a:t>with</a:t>
            </a:r>
            <a:r>
              <a:rPr lang="fr-FR" sz="2400" dirty="0"/>
              <a:t> 2 ,3 and 4 </a:t>
            </a:r>
            <a:r>
              <a:rPr lang="fr-FR" sz="2400" dirty="0" err="1"/>
              <a:t>faults</a:t>
            </a:r>
            <a:r>
              <a:rPr lang="fr-FR" sz="2400" dirty="0"/>
              <a:t>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3861048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M</a:t>
            </a:r>
            <a:r>
              <a:rPr lang="en-GB" dirty="0" smtClean="0"/>
              <a:t>ULTI</a:t>
            </a:r>
            <a:r>
              <a:rPr lang="en-GB" sz="2300" dirty="0" smtClean="0"/>
              <a:t>L</a:t>
            </a:r>
            <a:r>
              <a:rPr lang="en-GB" dirty="0" smtClean="0"/>
              <a:t>OC</a:t>
            </a:r>
            <a:r>
              <a:rPr lang="en-GB" sz="2300" dirty="0" smtClean="0"/>
              <a:t> : tool in C++ implementation</a:t>
            </a:r>
            <a:endParaRPr lang="en-GB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dirty="0" smtClean="0"/>
              <a:t>CP model </a:t>
            </a:r>
            <a:r>
              <a:rPr lang="fr-FR" sz="2300" dirty="0" err="1" smtClean="0"/>
              <a:t>using</a:t>
            </a:r>
            <a:r>
              <a:rPr lang="fr-FR" sz="2300" dirty="0" smtClean="0"/>
              <a:t> </a:t>
            </a:r>
            <a:r>
              <a:rPr lang="fr-FR" sz="2300" dirty="0" err="1" smtClean="0"/>
              <a:t>Gecode</a:t>
            </a:r>
            <a:r>
              <a:rPr lang="fr-FR" sz="2300" dirty="0" smtClean="0"/>
              <a:t> </a:t>
            </a:r>
            <a:r>
              <a:rPr lang="fr-FR" sz="2300" dirty="0" err="1" smtClean="0"/>
              <a:t>Solver</a:t>
            </a:r>
            <a:endParaRPr lang="en-GB" sz="23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569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Experiments: Effectiveness comparison</a:t>
            </a:r>
            <a:endParaRPr lang="en-GB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498" y="5981218"/>
            <a:ext cx="8930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</a:t>
            </a:r>
            <a:r>
              <a:rPr lang="en-GB" sz="1600" b="1" dirty="0" smtClean="0"/>
              <a:t>ULTI</a:t>
            </a:r>
            <a:r>
              <a:rPr lang="en-GB" sz="2000" b="1" dirty="0" smtClean="0"/>
              <a:t>L</a:t>
            </a:r>
            <a:r>
              <a:rPr lang="en-GB" sz="1600" b="1" dirty="0" smtClean="0"/>
              <a:t>OC</a:t>
            </a:r>
            <a:r>
              <a:rPr lang="en-GB" sz="2000" b="1" dirty="0" smtClean="0"/>
              <a:t> </a:t>
            </a:r>
            <a:r>
              <a:rPr lang="en-GB" sz="2000" dirty="0" smtClean="0"/>
              <a:t>is highly competitive</a:t>
            </a:r>
          </a:p>
        </p:txBody>
      </p:sp>
      <p:pic>
        <p:nvPicPr>
          <p:cNvPr id="3" name="Espace réservé du contenu 2" descr="Capture d’écran 2017-10-19 à 16.56.2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8" b="-4738"/>
          <a:stretch>
            <a:fillRect/>
          </a:stretch>
        </p:blipFill>
        <p:spPr>
          <a:xfrm>
            <a:off x="457200" y="1135285"/>
            <a:ext cx="8229600" cy="452596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423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Experiments: Statistical analysis </a:t>
            </a:r>
            <a:endParaRPr lang="en-GB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27067" y="1484784"/>
            <a:ext cx="8431183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Statistical analysis using </a:t>
            </a:r>
            <a:r>
              <a:rPr lang="en-GB" sz="2400" dirty="0" smtClean="0">
                <a:solidFill>
                  <a:srgbClr val="0000FF"/>
                </a:solidFill>
              </a:rPr>
              <a:t>Wilcoxon Signed-rank</a:t>
            </a:r>
            <a:r>
              <a:rPr lang="en-GB" sz="2400" dirty="0" smtClean="0"/>
              <a:t> </a:t>
            </a:r>
            <a:r>
              <a:rPr lang="en-GB" sz="2400" dirty="0" smtClean="0"/>
              <a:t>Test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</a:t>
            </a:r>
            <a:r>
              <a:rPr lang="en-GB" sz="2400" baseline="-25000" dirty="0"/>
              <a:t>1</a:t>
            </a:r>
            <a:r>
              <a:rPr lang="en-GB" sz="2400" dirty="0" smtClean="0"/>
              <a:t>: </a:t>
            </a:r>
            <a:r>
              <a:rPr lang="en-GB" sz="2400" dirty="0" smtClean="0"/>
              <a:t>M</a:t>
            </a:r>
            <a:r>
              <a:rPr lang="en-GB" sz="1800" dirty="0" smtClean="0"/>
              <a:t>ULTI</a:t>
            </a:r>
            <a:r>
              <a:rPr lang="en-GB" sz="2400" dirty="0" smtClean="0"/>
              <a:t>L</a:t>
            </a:r>
            <a:r>
              <a:rPr lang="en-GB" sz="1800" dirty="0" smtClean="0"/>
              <a:t>OC</a:t>
            </a:r>
            <a:r>
              <a:rPr lang="en-GB" sz="2400" dirty="0" smtClean="0"/>
              <a:t> is </a:t>
            </a:r>
            <a:r>
              <a:rPr lang="en-GB" sz="2400" dirty="0" smtClean="0"/>
              <a:t>better than approach X </a:t>
            </a:r>
          </a:p>
          <a:p>
            <a:pPr marL="0" indent="0">
              <a:buNone/>
            </a:pPr>
            <a:r>
              <a:rPr lang="en-GB" sz="2400" dirty="0" smtClean="0"/>
              <a:t>H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is accepted with:</a:t>
            </a:r>
            <a:endParaRPr lang="en-GB" sz="2400" dirty="0"/>
          </a:p>
        </p:txBody>
      </p:sp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2" y="3861048"/>
            <a:ext cx="5855133" cy="116235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637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Conclusions </a:t>
            </a:r>
            <a:r>
              <a:rPr lang="en-GB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Perspectives</a:t>
            </a:r>
            <a:endParaRPr lang="en-GB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529" y="1196753"/>
            <a:ext cx="8534722" cy="3024335"/>
          </a:xfrm>
        </p:spPr>
        <p:txBody>
          <a:bodyPr>
            <a:normAutofit/>
          </a:bodyPr>
          <a:lstStyle/>
          <a:p>
            <a:pPr algn="just"/>
            <a:r>
              <a:rPr lang="en-GB" sz="2700" dirty="0" smtClean="0"/>
              <a:t>A </a:t>
            </a:r>
            <a:r>
              <a:rPr lang="en-GB" sz="2700" dirty="0"/>
              <a:t>new </a:t>
            </a:r>
            <a:r>
              <a:rPr lang="en-GB" sz="2700" dirty="0" smtClean="0"/>
              <a:t>MFL approach </a:t>
            </a:r>
            <a:r>
              <a:rPr lang="en-GB" sz="2700" dirty="0"/>
              <a:t>using declarative </a:t>
            </a:r>
            <a:r>
              <a:rPr lang="en-GB" sz="2700" dirty="0" err="1"/>
              <a:t>itemset</a:t>
            </a:r>
            <a:r>
              <a:rPr lang="en-GB" sz="2700" dirty="0"/>
              <a:t> </a:t>
            </a:r>
            <a:r>
              <a:rPr lang="en-GB" sz="2700" dirty="0" smtClean="0"/>
              <a:t>mining</a:t>
            </a:r>
          </a:p>
          <a:p>
            <a:pPr marL="0" indent="0" algn="just">
              <a:buNone/>
            </a:pPr>
            <a:endParaRPr lang="en-GB" sz="2700" dirty="0" smtClean="0"/>
          </a:p>
          <a:p>
            <a:pPr algn="just"/>
            <a:r>
              <a:rPr lang="en-GB" sz="2800" dirty="0" smtClean="0"/>
              <a:t>Approach </a:t>
            </a:r>
            <a:r>
              <a:rPr lang="en-GB" sz="2800" dirty="0"/>
              <a:t>in </a:t>
            </a:r>
            <a:r>
              <a:rPr lang="en-GB" sz="2800" dirty="0" smtClean="0"/>
              <a:t>2 steps</a:t>
            </a:r>
            <a:r>
              <a:rPr lang="en-GB" sz="2800" dirty="0"/>
              <a:t>: </a:t>
            </a:r>
          </a:p>
          <a:p>
            <a:pPr lvl="1" algn="just">
              <a:buFontTx/>
              <a:buChar char="-"/>
            </a:pPr>
            <a:r>
              <a:rPr lang="en-GB" sz="2400" dirty="0"/>
              <a:t>top-</a:t>
            </a:r>
            <a:r>
              <a:rPr lang="en-GB" sz="2400" i="1" dirty="0"/>
              <a:t>k </a:t>
            </a:r>
            <a:r>
              <a:rPr lang="en-GB" sz="2400" dirty="0"/>
              <a:t>suspicious patterns </a:t>
            </a:r>
            <a:r>
              <a:rPr lang="en-GB" sz="2400" dirty="0" smtClean="0"/>
              <a:t>: CP and PSD</a:t>
            </a:r>
            <a:r>
              <a:rPr lang="en-GB" sz="2400" dirty="0"/>
              <a:t>-dominance relation</a:t>
            </a:r>
          </a:p>
          <a:p>
            <a:pPr lvl="1" algn="just">
              <a:buFontTx/>
              <a:buChar char="-"/>
            </a:pPr>
            <a:r>
              <a:rPr lang="en-GB" sz="2400" dirty="0"/>
              <a:t>Ranking algorithm for a finer-grained </a:t>
            </a:r>
            <a:r>
              <a:rPr lang="en-GB" sz="2400" dirty="0" smtClean="0"/>
              <a:t>localization</a:t>
            </a:r>
            <a:endParaRPr lang="en-GB" sz="2400" dirty="0"/>
          </a:p>
          <a:p>
            <a:pPr algn="just"/>
            <a:endParaRPr lang="en-GB" dirty="0"/>
          </a:p>
          <a:p>
            <a:pPr marL="0" indent="0" algn="just">
              <a:buNone/>
            </a:pPr>
            <a:endParaRPr lang="en-GB" sz="24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4621013"/>
            <a:ext cx="8534722" cy="183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Use expressive patterns for fault localization problem</a:t>
            </a:r>
          </a:p>
          <a:p>
            <a:pPr algn="just"/>
            <a:r>
              <a:rPr lang="en-GB" sz="2800" dirty="0"/>
              <a:t>Explore more observations on </a:t>
            </a:r>
            <a:r>
              <a:rPr lang="en-GB" sz="2800" dirty="0" smtClean="0"/>
              <a:t>faulty </a:t>
            </a:r>
            <a:r>
              <a:rPr lang="en-GB" sz="2800" dirty="0"/>
              <a:t>program</a:t>
            </a:r>
            <a:endParaRPr lang="en-GB" sz="2700" dirty="0" smtClean="0"/>
          </a:p>
          <a:p>
            <a:pPr algn="just"/>
            <a:r>
              <a:rPr lang="en-GB" sz="2800" dirty="0" smtClean="0"/>
              <a:t>Use sequence mining</a:t>
            </a:r>
            <a:endParaRPr lang="en-GB" dirty="0" smtClean="0"/>
          </a:p>
          <a:p>
            <a:pPr marL="0" indent="0" algn="just">
              <a:buFont typeface="Arial" pitchFamily="34" charset="0"/>
              <a:buNone/>
            </a:pPr>
            <a:endParaRPr lang="en-GB" sz="24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1475656" y="4365104"/>
            <a:ext cx="288032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148064" y="4365104"/>
            <a:ext cx="288032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4644008" y="4221088"/>
            <a:ext cx="216024" cy="21602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625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b="1" i="1" dirty="0"/>
              <a:t>	</a:t>
            </a:r>
            <a:r>
              <a:rPr lang="is-IS" sz="3600" b="1" i="1" dirty="0" smtClean="0"/>
              <a:t>		</a:t>
            </a:r>
          </a:p>
          <a:p>
            <a:pPr marL="0" indent="0" algn="ctr">
              <a:buNone/>
            </a:pPr>
            <a:r>
              <a:rPr lang="is-IS" sz="3600" b="1" i="1" dirty="0" smtClean="0"/>
              <a:t>Thanks!</a:t>
            </a:r>
          </a:p>
          <a:p>
            <a:pPr marL="0" indent="0">
              <a:buNone/>
            </a:pPr>
            <a:endParaRPr lang="is-IS" sz="3600" b="1" i="1" dirty="0" smtClean="0"/>
          </a:p>
          <a:p>
            <a:pPr marL="0" indent="0" algn="ctr">
              <a:buNone/>
            </a:pPr>
            <a:r>
              <a:rPr lang="is-IS" sz="3600" b="1" i="1" dirty="0" smtClean="0">
                <a:solidFill>
                  <a:srgbClr val="008000"/>
                </a:solidFill>
              </a:rPr>
              <a:t>Questions ... </a:t>
            </a:r>
            <a:endParaRPr lang="fr-FR" sz="3600" b="1" i="1" dirty="0">
              <a:solidFill>
                <a:srgbClr val="008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868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409" y="1564660"/>
            <a:ext cx="8363272" cy="489654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Process </a:t>
            </a:r>
            <a:r>
              <a:rPr lang="en-GB" sz="2800" dirty="0" smtClean="0"/>
              <a:t>of evaluating a system to check if it respects its specifications (Oracle)</a:t>
            </a:r>
          </a:p>
          <a:p>
            <a:pPr algn="just"/>
            <a:endParaRPr lang="fr-FR" sz="2800" u="sng" dirty="0" smtClean="0"/>
          </a:p>
          <a:p>
            <a:pPr marL="0" indent="0" algn="just">
              <a:buNone/>
            </a:pPr>
            <a:r>
              <a:rPr lang="en-GB" sz="2800" b="1" dirty="0" smtClean="0"/>
              <a:t>Three </a:t>
            </a:r>
            <a:r>
              <a:rPr lang="en-GB" sz="2800" b="1" dirty="0" smtClean="0"/>
              <a:t>main purposes:</a:t>
            </a:r>
            <a:endParaRPr lang="fr-FR" sz="2800" dirty="0" smtClean="0"/>
          </a:p>
          <a:p>
            <a:pPr algn="just"/>
            <a:endParaRPr lang="fr-FR" sz="2800" dirty="0"/>
          </a:p>
          <a:p>
            <a:pPr algn="just"/>
            <a:endParaRPr lang="fr-FR" sz="2800" dirty="0" smtClean="0"/>
          </a:p>
          <a:p>
            <a:pPr marL="0" indent="0" algn="just">
              <a:buNone/>
            </a:pPr>
            <a:endParaRPr lang="en-GB" sz="28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19672" cy="868188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Software </a:t>
            </a:r>
            <a:r>
              <a:rPr lang="fr-F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Testing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916120132"/>
              </p:ext>
            </p:extLst>
          </p:nvPr>
        </p:nvGraphicFramePr>
        <p:xfrm>
          <a:off x="755576" y="3789040"/>
          <a:ext cx="77768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159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sz="2700" dirty="0" smtClean="0"/>
              <a:t>A new approach for multiple fault localization</a:t>
            </a:r>
          </a:p>
          <a:p>
            <a:endParaRPr lang="en-GB" sz="2700" dirty="0" smtClean="0"/>
          </a:p>
          <a:p>
            <a:r>
              <a:rPr lang="en-GB" sz="2800" dirty="0" smtClean="0"/>
              <a:t>Use of a global constraint C</a:t>
            </a:r>
            <a:r>
              <a:rPr lang="en-GB" sz="2200" dirty="0" smtClean="0"/>
              <a:t>LOSED</a:t>
            </a:r>
            <a:r>
              <a:rPr lang="en-GB" sz="2800" dirty="0" smtClean="0"/>
              <a:t>P</a:t>
            </a:r>
            <a:r>
              <a:rPr lang="en-GB" sz="2200" dirty="0" smtClean="0"/>
              <a:t>ATTERN</a:t>
            </a:r>
            <a:r>
              <a:rPr lang="en-GB" sz="2800" dirty="0" smtClean="0"/>
              <a:t> and PSD measure</a:t>
            </a:r>
          </a:p>
          <a:p>
            <a:endParaRPr lang="en-GB" sz="2800" dirty="0" smtClean="0"/>
          </a:p>
          <a:p>
            <a:r>
              <a:rPr lang="en-GB" sz="2800" dirty="0" smtClean="0"/>
              <a:t>M</a:t>
            </a:r>
            <a:r>
              <a:rPr lang="en-GB" sz="2000" dirty="0" smtClean="0"/>
              <a:t>ULTI</a:t>
            </a:r>
            <a:r>
              <a:rPr lang="en-GB" sz="2800" dirty="0" smtClean="0"/>
              <a:t>L</a:t>
            </a:r>
            <a:r>
              <a:rPr lang="en-GB" sz="2000" dirty="0" smtClean="0"/>
              <a:t>OC </a:t>
            </a:r>
            <a:r>
              <a:rPr lang="en-GB" sz="2800" dirty="0" smtClean="0"/>
              <a:t>propose a more precise localization</a:t>
            </a:r>
            <a:endParaRPr lang="en-GB" sz="3600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634678"/>
            <a:ext cx="8352928" cy="9941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</a:t>
            </a:r>
            <a:endParaRPr lang="en-GB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095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73167"/>
            <a:ext cx="8229600" cy="895593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top-k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suspicious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</a:t>
            </a:r>
            <a:endParaRPr lang="en-GB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986" y="1988840"/>
            <a:ext cx="76383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- Each </a:t>
            </a:r>
            <a:r>
              <a:rPr lang="en-GB" sz="2400" b="1" i="1" dirty="0" err="1" smtClean="0"/>
              <a:t>itemset</a:t>
            </a:r>
            <a:r>
              <a:rPr lang="en-GB" sz="2400" b="1" i="1" dirty="0" smtClean="0"/>
              <a:t> </a:t>
            </a:r>
            <a:r>
              <a:rPr lang="en-GB" sz="2400" b="1" dirty="0" smtClean="0"/>
              <a:t>: </a:t>
            </a:r>
            <a:r>
              <a:rPr lang="en-GB" sz="2400" b="1" dirty="0" smtClean="0">
                <a:solidFill>
                  <a:srgbClr val="00B050"/>
                </a:solidFill>
              </a:rPr>
              <a:t>subset</a:t>
            </a:r>
            <a:r>
              <a:rPr lang="en-GB" sz="2400" b="1" dirty="0" smtClean="0"/>
              <a:t> of statements that can locate </a:t>
            </a:r>
            <a:r>
              <a:rPr lang="en-GB" sz="2400" b="1" dirty="0" smtClean="0"/>
              <a:t>faults</a:t>
            </a:r>
          </a:p>
          <a:p>
            <a:endParaRPr lang="en-GB" sz="2400" b="1" dirty="0"/>
          </a:p>
          <a:p>
            <a:r>
              <a:rPr lang="en-GB" sz="2400" b="1" dirty="0" smtClean="0"/>
              <a:t>- 1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localization: </a:t>
            </a:r>
            <a:r>
              <a:rPr lang="en-GB" sz="2400" b="1" dirty="0" err="1" smtClean="0"/>
              <a:t>itemsets</a:t>
            </a:r>
            <a:r>
              <a:rPr lang="en-GB" sz="2400" b="1" dirty="0" smtClean="0"/>
              <a:t> </a:t>
            </a:r>
            <a:r>
              <a:rPr lang="en-GB" sz="2400" b="1" dirty="0" smtClean="0"/>
              <a:t>can be quite </a:t>
            </a:r>
            <a:r>
              <a:rPr lang="en-GB" sz="2400" b="1" dirty="0" smtClean="0"/>
              <a:t>large</a:t>
            </a:r>
            <a:endParaRPr lang="en-GB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4725144"/>
            <a:ext cx="7107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- From a S</a:t>
            </a:r>
            <a:r>
              <a:rPr lang="en-GB" sz="2400" b="1" baseline="-25000" dirty="0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smtClean="0"/>
              <a:t>to </a:t>
            </a:r>
            <a:r>
              <a:rPr lang="en-GB" sz="2400" b="1" dirty="0" smtClean="0"/>
              <a:t>S</a:t>
            </a:r>
            <a:r>
              <a:rPr lang="en-GB" sz="2400" b="1" baseline="-25000" dirty="0" smtClean="0"/>
              <a:t>i</a:t>
            </a:r>
            <a:r>
              <a:rPr lang="en-GB" sz="2400" b="1" baseline="-25000" dirty="0" smtClean="0"/>
              <a:t>+1</a:t>
            </a:r>
            <a:r>
              <a:rPr lang="en-GB" sz="2400" b="1" dirty="0" smtClean="0"/>
              <a:t> </a:t>
            </a:r>
            <a:r>
              <a:rPr lang="en-GB" sz="2400" b="1" dirty="0" smtClean="0"/>
              <a:t>: some </a:t>
            </a:r>
            <a:r>
              <a:rPr lang="en-GB" sz="2400" b="1" dirty="0" smtClean="0"/>
              <a:t>statements </a:t>
            </a:r>
            <a:r>
              <a:rPr lang="en-GB" sz="2400" b="1" dirty="0" smtClean="0">
                <a:solidFill>
                  <a:srgbClr val="FF0000"/>
                </a:solidFill>
              </a:rPr>
              <a:t>appear</a:t>
            </a:r>
            <a:r>
              <a:rPr lang="en-GB" sz="2400" b="1" dirty="0" smtClean="0"/>
              <a:t>/</a:t>
            </a:r>
            <a:r>
              <a:rPr lang="en-GB" sz="2400" b="1" dirty="0" smtClean="0">
                <a:solidFill>
                  <a:srgbClr val="FF0000"/>
                </a:solidFill>
              </a:rPr>
              <a:t>disappear</a:t>
            </a:r>
          </a:p>
          <a:p>
            <a:pPr marL="342900" indent="-342900">
              <a:buFontTx/>
              <a:buChar char="-"/>
            </a:pP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-∃2 </a:t>
            </a:r>
            <a:r>
              <a:rPr lang="en-GB" sz="2400" b="1" dirty="0" smtClean="0">
                <a:solidFill>
                  <a:srgbClr val="FF0000"/>
                </a:solidFill>
              </a:rPr>
              <a:t>categories </a:t>
            </a:r>
            <a:r>
              <a:rPr lang="en-GB" sz="2400" b="1" dirty="0" smtClean="0"/>
              <a:t>of statements composing </a:t>
            </a:r>
            <a:r>
              <a:rPr lang="en-GB" sz="2400" b="1" dirty="0" smtClean="0">
                <a:solidFill>
                  <a:srgbClr val="FF0000"/>
                </a:solidFill>
              </a:rPr>
              <a:t>top-</a:t>
            </a:r>
            <a:r>
              <a:rPr lang="en-GB" sz="2400" b="1" dirty="0" smtClean="0">
                <a:solidFill>
                  <a:srgbClr val="FF0000"/>
                </a:solidFill>
              </a:rPr>
              <a:t>k</a:t>
            </a:r>
            <a:endParaRPr lang="en-GB" sz="2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9552" y="1916832"/>
            <a:ext cx="8064896" cy="14401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4653136"/>
            <a:ext cx="8064896" cy="136815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50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61716"/>
            <a:ext cx="8352928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>
                <a:solidFill>
                  <a:srgbClr val="008000"/>
                </a:solidFill>
              </a:rPr>
              <a:t>Frequency:</a:t>
            </a:r>
          </a:p>
          <a:p>
            <a:pPr marL="0" indent="0" algn="just">
              <a:buNone/>
            </a:pPr>
            <a:r>
              <a:rPr lang="en-GB" sz="2500" dirty="0" smtClean="0"/>
              <a:t>The </a:t>
            </a:r>
            <a:r>
              <a:rPr lang="en-GB" sz="2500" dirty="0" err="1" smtClean="0"/>
              <a:t>itemset</a:t>
            </a:r>
            <a:r>
              <a:rPr lang="en-GB" sz="2500" dirty="0" smtClean="0"/>
              <a:t> </a:t>
            </a:r>
            <a:r>
              <a:rPr lang="en-GB" sz="2500" i="1" dirty="0" smtClean="0"/>
              <a:t>S</a:t>
            </a:r>
            <a:r>
              <a:rPr lang="en-GB" sz="2500" dirty="0" smtClean="0"/>
              <a:t> must appear </a:t>
            </a:r>
            <a:r>
              <a:rPr lang="en-GB" sz="2500" dirty="0" smtClean="0">
                <a:solidFill>
                  <a:srgbClr val="FF0000"/>
                </a:solidFill>
              </a:rPr>
              <a:t>at least once </a:t>
            </a:r>
            <a:r>
              <a:rPr lang="en-GB" sz="2500" dirty="0" smtClean="0"/>
              <a:t>in T</a:t>
            </a:r>
            <a:r>
              <a:rPr lang="en-GB" sz="2500" b="1" baseline="30000" dirty="0" smtClean="0"/>
              <a:t>- </a:t>
            </a:r>
            <a:r>
              <a:rPr lang="en-GB" sz="2500" b="1" dirty="0" smtClean="0"/>
              <a:t>:</a:t>
            </a:r>
            <a:r>
              <a:rPr lang="en-GB" sz="2500" b="1" baseline="30000" dirty="0" smtClean="0"/>
              <a:t> </a:t>
            </a:r>
            <a:r>
              <a:rPr lang="en-GB" sz="2800" dirty="0" smtClean="0"/>
              <a:t>freq</a:t>
            </a:r>
            <a:r>
              <a:rPr lang="en-GB" b="1" baseline="30000" dirty="0" smtClean="0"/>
              <a:t>-</a:t>
            </a:r>
            <a:r>
              <a:rPr lang="en-GB" sz="2800" dirty="0" smtClean="0"/>
              <a:t>(S) ≥ 1</a:t>
            </a:r>
          </a:p>
          <a:p>
            <a:pPr marL="0" indent="0" algn="just">
              <a:buNone/>
            </a:pPr>
            <a:endParaRPr lang="en-GB" sz="2400" b="1" u="sng" dirty="0" smtClean="0"/>
          </a:p>
          <a:p>
            <a:pPr marL="0" indent="0" algn="just">
              <a:buNone/>
            </a:pPr>
            <a:endParaRPr lang="en-GB" sz="2400" b="1" u="sng" dirty="0" smtClean="0"/>
          </a:p>
          <a:p>
            <a:pPr marL="0" indent="0" algn="just">
              <a:buNone/>
            </a:pPr>
            <a:r>
              <a:rPr lang="en-GB" sz="2800" dirty="0" err="1" smtClean="0">
                <a:solidFill>
                  <a:srgbClr val="008000"/>
                </a:solidFill>
              </a:rPr>
              <a:t>Closedness</a:t>
            </a:r>
            <a:r>
              <a:rPr lang="en-GB" sz="2800" dirty="0" smtClean="0">
                <a:solidFill>
                  <a:srgbClr val="008000"/>
                </a:solidFill>
              </a:rPr>
              <a:t>:</a:t>
            </a:r>
            <a:endParaRPr lang="en-GB" sz="2800" dirty="0" smtClean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en-GB" sz="2800" dirty="0" smtClean="0"/>
              <a:t>The largest </a:t>
            </a:r>
            <a:r>
              <a:rPr lang="en-GB" sz="2800" dirty="0" err="1" smtClean="0"/>
              <a:t>itemset</a:t>
            </a:r>
            <a:r>
              <a:rPr lang="en-GB" sz="2800" dirty="0" smtClean="0"/>
              <a:t> for a given degree of suspiciousness</a:t>
            </a:r>
          </a:p>
          <a:p>
            <a:pPr marL="0" indent="0" algn="ctr">
              <a:buNone/>
            </a:pPr>
            <a:r>
              <a:rPr lang="en-GB" sz="2800" dirty="0" err="1" smtClean="0"/>
              <a:t>C</a:t>
            </a:r>
            <a:r>
              <a:rPr lang="en-GB" sz="2000" dirty="0" err="1" smtClean="0"/>
              <a:t>LOSED</a:t>
            </a:r>
            <a:r>
              <a:rPr lang="en-GB" sz="2800" dirty="0" err="1" smtClean="0"/>
              <a:t>P</a:t>
            </a:r>
            <a:r>
              <a:rPr lang="en-GB" sz="2000" dirty="0" err="1" smtClean="0"/>
              <a:t>ATTERN</a:t>
            </a:r>
            <a:r>
              <a:rPr lang="en-GB" sz="2800" baseline="-25000" dirty="0" err="1" smtClean="0"/>
              <a:t>T,θ</a:t>
            </a:r>
            <a:r>
              <a:rPr lang="en-GB" sz="2800" dirty="0" smtClean="0"/>
              <a:t>(</a:t>
            </a:r>
            <a:r>
              <a:rPr lang="en-GB" sz="2800" i="1" dirty="0" smtClean="0"/>
              <a:t>S</a:t>
            </a:r>
            <a:r>
              <a:rPr lang="en-GB" sz="2800" dirty="0" smtClean="0"/>
              <a:t>), </a:t>
            </a:r>
            <a:r>
              <a:rPr lang="en-GB" sz="2400" dirty="0" smtClean="0"/>
              <a:t>such that T = T</a:t>
            </a:r>
            <a:r>
              <a:rPr lang="en-GB" sz="2400" b="1" baseline="30000" dirty="0" smtClean="0"/>
              <a:t>+</a:t>
            </a:r>
            <a:r>
              <a:rPr lang="en-GB" sz="2400" dirty="0" smtClean="0"/>
              <a:t> U T</a:t>
            </a:r>
            <a:r>
              <a:rPr lang="en-GB" sz="2400" b="1" baseline="30000" dirty="0" smtClean="0"/>
              <a:t>- </a:t>
            </a:r>
            <a:endParaRPr lang="en-GB" sz="2400" baseline="30000" dirty="0"/>
          </a:p>
          <a:p>
            <a:pPr marL="0" indent="0">
              <a:buNone/>
            </a:pPr>
            <a:endParaRPr lang="en-GB" sz="2400" baseline="30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236154"/>
            <a:ext cx="8198980" cy="896584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ULTI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-&gt; suspicious </a:t>
            </a:r>
            <a:r>
              <a:rPr lang="en-GB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59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373167"/>
            <a:ext cx="8229600" cy="75157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top-k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suspicious </a:t>
            </a:r>
            <a:r>
              <a:rPr lang="en-GB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GB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</a:t>
            </a:r>
            <a:endParaRPr lang="en-GB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257764"/>
            <a:ext cx="8084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- Each </a:t>
            </a:r>
            <a:r>
              <a:rPr lang="en-GB" sz="2200" b="1" i="1" dirty="0" smtClean="0"/>
              <a:t>S</a:t>
            </a:r>
            <a:r>
              <a:rPr lang="en-GB" sz="2200" b="1" baseline="-25000" dirty="0" smtClean="0"/>
              <a:t>i </a:t>
            </a:r>
            <a:r>
              <a:rPr lang="en-GB" sz="2200" b="1" dirty="0" smtClean="0"/>
              <a:t>: </a:t>
            </a:r>
            <a:r>
              <a:rPr lang="en-GB" sz="2200" b="1" dirty="0" smtClean="0">
                <a:solidFill>
                  <a:srgbClr val="00B050"/>
                </a:solidFill>
              </a:rPr>
              <a:t>subset</a:t>
            </a:r>
            <a:r>
              <a:rPr lang="en-GB" sz="2200" b="1" dirty="0" smtClean="0"/>
              <a:t> of statements that can locate de faulty statement</a:t>
            </a:r>
          </a:p>
          <a:p>
            <a:endParaRPr lang="en-GB" sz="2200" b="1" dirty="0"/>
          </a:p>
          <a:p>
            <a:r>
              <a:rPr lang="en-GB" sz="2200" b="1" dirty="0" smtClean="0"/>
              <a:t>- 1</a:t>
            </a:r>
            <a:r>
              <a:rPr lang="en-GB" sz="2200" b="1" baseline="30000" dirty="0" smtClean="0"/>
              <a:t>st</a:t>
            </a:r>
            <a:r>
              <a:rPr lang="en-GB" sz="2200" b="1" dirty="0" smtClean="0"/>
              <a:t> localization: but </a:t>
            </a:r>
            <a:r>
              <a:rPr lang="en-GB" sz="2200" b="1" dirty="0" err="1" smtClean="0"/>
              <a:t>itemsets</a:t>
            </a:r>
            <a:r>
              <a:rPr lang="en-GB" sz="2200" b="1" dirty="0" smtClean="0"/>
              <a:t> can be quite large -&gt; refine the result</a:t>
            </a:r>
            <a:endParaRPr lang="en-GB" sz="22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43876" y="6454158"/>
            <a:ext cx="2133600" cy="365125"/>
          </a:xfrm>
        </p:spPr>
        <p:txBody>
          <a:bodyPr/>
          <a:lstStyle/>
          <a:p>
            <a:pPr algn="l"/>
            <a:fld id="{67B56863-B061-BC40-BF49-8A7221DDDD31}" type="slidenum">
              <a:rPr lang="fr-FR" smtClean="0"/>
              <a:pPr algn="l"/>
              <a:t>23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047560" y="1214009"/>
            <a:ext cx="1091998" cy="39527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596336" cy="34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 Localization</a:t>
            </a:r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approach -&gt; step2 : statements ranking </a:t>
            </a:r>
            <a:endParaRPr lang="en-GB" sz="1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0771" y="5518973"/>
            <a:ext cx="7774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From an </a:t>
            </a:r>
            <a:r>
              <a:rPr lang="en-GB" b="1" dirty="0" err="1" smtClean="0"/>
              <a:t>itemset</a:t>
            </a:r>
            <a:r>
              <a:rPr lang="en-GB" b="1" dirty="0" smtClean="0"/>
              <a:t> S</a:t>
            </a:r>
            <a:r>
              <a:rPr lang="en-GB" b="1" baseline="-25000" dirty="0" smtClean="0"/>
              <a:t>i</a:t>
            </a:r>
            <a:r>
              <a:rPr lang="en-GB" b="1" dirty="0" smtClean="0"/>
              <a:t> to another S</a:t>
            </a:r>
            <a:r>
              <a:rPr lang="en-GB" b="1" baseline="-25000" dirty="0" smtClean="0"/>
              <a:t>i+1</a:t>
            </a:r>
            <a:r>
              <a:rPr lang="en-GB" b="1" dirty="0" smtClean="0"/>
              <a:t> some statements </a:t>
            </a:r>
            <a:r>
              <a:rPr lang="en-GB" b="1" dirty="0" smtClean="0">
                <a:solidFill>
                  <a:srgbClr val="FF0000"/>
                </a:solidFill>
              </a:rPr>
              <a:t>appear</a:t>
            </a:r>
            <a:r>
              <a:rPr lang="en-GB" b="1" dirty="0" smtClean="0"/>
              <a:t>/</a:t>
            </a:r>
            <a:r>
              <a:rPr lang="en-GB" b="1" dirty="0" smtClean="0">
                <a:solidFill>
                  <a:srgbClr val="FF0000"/>
                </a:solidFill>
              </a:rPr>
              <a:t>disappear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There exists </a:t>
            </a:r>
            <a:r>
              <a:rPr lang="en-GB" b="1" dirty="0" smtClean="0">
                <a:solidFill>
                  <a:srgbClr val="FF0000"/>
                </a:solidFill>
              </a:rPr>
              <a:t>3 categories </a:t>
            </a:r>
            <a:r>
              <a:rPr lang="en-GB" b="1" dirty="0" smtClean="0"/>
              <a:t>of statements composing </a:t>
            </a:r>
            <a:r>
              <a:rPr lang="en-GB" b="1" dirty="0" smtClean="0">
                <a:solidFill>
                  <a:srgbClr val="FF0000"/>
                </a:solidFill>
              </a:rPr>
              <a:t>top-k</a:t>
            </a:r>
            <a:r>
              <a:rPr lang="en-GB" b="1" dirty="0" smtClean="0"/>
              <a:t> suspicious itemsets.</a:t>
            </a:r>
            <a:endParaRPr lang="en-GB" b="1" dirty="0"/>
          </a:p>
        </p:txBody>
      </p:sp>
      <p:pic>
        <p:nvPicPr>
          <p:cNvPr id="3" name="Espace réservé du contenu 2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52" b="-11152"/>
          <a:stretch>
            <a:fillRect/>
          </a:stretch>
        </p:blipFill>
        <p:spPr>
          <a:xfrm>
            <a:off x="601216" y="1338982"/>
            <a:ext cx="7859216" cy="4322266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9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88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top-k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suspicious </a:t>
            </a:r>
            <a:r>
              <a:rPr lang="en-GB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itemsets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Ranking</a:t>
            </a:r>
            <a:endParaRPr lang="en-GB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6342" y="5681380"/>
            <a:ext cx="6981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Statements </a:t>
            </a:r>
            <a:r>
              <a:rPr lang="en-GB" sz="2400" b="1" dirty="0" err="1" smtClean="0">
                <a:solidFill>
                  <a:srgbClr val="00B0F0"/>
                </a:solidFill>
              </a:rPr>
              <a:t>e</a:t>
            </a:r>
            <a:r>
              <a:rPr lang="en-GB" sz="2400" b="1" baseline="-25000" dirty="0" err="1" smtClean="0">
                <a:solidFill>
                  <a:srgbClr val="00B0F0"/>
                </a:solidFill>
              </a:rPr>
              <a:t>i</a:t>
            </a:r>
            <a:r>
              <a:rPr lang="en-GB" sz="2400" b="1" dirty="0" smtClean="0"/>
              <a:t> ∈ </a:t>
            </a:r>
            <a:r>
              <a:rPr lang="en-GB" sz="2400" b="1" i="1" dirty="0" smtClean="0"/>
              <a:t>S</a:t>
            </a:r>
            <a:r>
              <a:rPr lang="en-GB" sz="2400" b="1" baseline="-25000" dirty="0" smtClean="0"/>
              <a:t>i </a:t>
            </a:r>
            <a:r>
              <a:rPr lang="en-GB" sz="2400" b="1" dirty="0" smtClean="0"/>
              <a:t>and disappear in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err="1" smtClean="0"/>
              <a:t>S</a:t>
            </a:r>
            <a:r>
              <a:rPr lang="en-GB" sz="2400" b="1" baseline="-25000" dirty="0" err="1" smtClean="0"/>
              <a:t>j</a:t>
            </a:r>
            <a:r>
              <a:rPr lang="en-GB" sz="2400" b="1" dirty="0" smtClean="0"/>
              <a:t> (j=i</a:t>
            </a:r>
            <a:r>
              <a:rPr lang="en-GB" sz="2400" b="1" i="1" dirty="0" smtClean="0"/>
              <a:t>+1</a:t>
            </a:r>
            <a:r>
              <a:rPr lang="en-GB" sz="2400" b="1" dirty="0" smtClean="0"/>
              <a:t>..</a:t>
            </a:r>
            <a:r>
              <a:rPr lang="en-GB" sz="2400" b="1" i="1" dirty="0" smtClean="0"/>
              <a:t>k</a:t>
            </a:r>
            <a:r>
              <a:rPr lang="en-GB" sz="2400" b="1" dirty="0" smtClean="0"/>
              <a:t>) </a:t>
            </a:r>
          </a:p>
          <a:p>
            <a:r>
              <a:rPr lang="en-GB" sz="2400" b="1" dirty="0" smtClean="0"/>
              <a:t> 	</a:t>
            </a:r>
            <a:r>
              <a:rPr lang="en-GB" sz="2800" b="1" dirty="0" smtClean="0">
                <a:solidFill>
                  <a:srgbClr val="FF0000"/>
                </a:solidFill>
              </a:rPr>
              <a:t>Suspect </a:t>
            </a:r>
            <a:r>
              <a:rPr lang="en-GB" sz="2400" b="1" dirty="0" smtClean="0">
                <a:solidFill>
                  <a:srgbClr val="FF0000"/>
                </a:solidFill>
              </a:rPr>
              <a:t>: </a:t>
            </a:r>
            <a:r>
              <a:rPr lang="en-GB" sz="2500" b="1" dirty="0" smtClean="0">
                <a:solidFill>
                  <a:srgbClr val="FF0000"/>
                </a:solidFill>
              </a:rPr>
              <a:t>most suspicious</a:t>
            </a:r>
            <a:endParaRPr lang="en-GB" sz="25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4892" y="1318020"/>
            <a:ext cx="39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Observations and </a:t>
            </a:r>
            <a:r>
              <a:rPr lang="en-GB" sz="2800" b="1" dirty="0" smtClean="0">
                <a:solidFill>
                  <a:srgbClr val="FF0000"/>
                </a:solidFill>
              </a:rPr>
              <a:t>rules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92400" y="6356350"/>
            <a:ext cx="2133600" cy="365125"/>
          </a:xfrm>
        </p:spPr>
        <p:txBody>
          <a:bodyPr/>
          <a:lstStyle/>
          <a:p>
            <a:pPr algn="l"/>
            <a:fld id="{67B56863-B061-BC40-BF49-8A7221DDDD31}" type="slidenum">
              <a:rPr lang="fr-FR" smtClean="0"/>
              <a:pPr algn="l"/>
              <a:t>25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919270" y="1879687"/>
            <a:ext cx="1091998" cy="39527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047292"/>
            <a:ext cx="7596336" cy="34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 Localization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approach -&gt; step2 : statements ranking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8150" y="4941168"/>
            <a:ext cx="74842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F0"/>
                </a:solidFill>
              </a:rPr>
              <a:t>Statements</a:t>
            </a:r>
            <a:r>
              <a:rPr lang="en-GB" b="1" dirty="0" smtClean="0"/>
              <a:t> that belong to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1 </a:t>
            </a:r>
            <a:r>
              <a:rPr lang="en-GB" b="1" dirty="0" smtClean="0"/>
              <a:t>and not in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i</a:t>
            </a:r>
            <a:r>
              <a:rPr lang="en-GB" b="1" dirty="0" smtClean="0"/>
              <a:t> (i=</a:t>
            </a:r>
            <a:r>
              <a:rPr lang="en-GB" b="1" i="1" dirty="0" smtClean="0"/>
              <a:t>2</a:t>
            </a:r>
            <a:r>
              <a:rPr lang="en-GB" b="1" dirty="0" smtClean="0"/>
              <a:t>..</a:t>
            </a:r>
            <a:r>
              <a:rPr lang="en-GB" b="1" i="1" dirty="0" smtClean="0"/>
              <a:t>k</a:t>
            </a:r>
            <a:r>
              <a:rPr lang="en-GB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∆</a:t>
            </a:r>
            <a:r>
              <a:rPr lang="en-GB" b="1" baseline="-25000" dirty="0"/>
              <a:t>D </a:t>
            </a:r>
            <a:r>
              <a:rPr lang="en-GB" b="1" dirty="0" smtClean="0"/>
              <a:t>←</a:t>
            </a:r>
            <a:r>
              <a:rPr lang="en-GB" b="1" i="1" dirty="0" smtClean="0"/>
              <a:t> S</a:t>
            </a:r>
            <a:r>
              <a:rPr lang="en-GB" b="1" baseline="-25000" dirty="0" smtClean="0"/>
              <a:t>1</a:t>
            </a:r>
            <a:r>
              <a:rPr lang="en-GB" b="1" dirty="0" smtClean="0"/>
              <a:t>\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</a:t>
            </a:r>
            <a:r>
              <a:rPr lang="en-GB" b="1" dirty="0" smtClean="0"/>
              <a:t>oreach </a:t>
            </a:r>
            <a:r>
              <a:rPr lang="en-GB" b="1" i="1" dirty="0" smtClean="0"/>
              <a:t>e</a:t>
            </a:r>
            <a:r>
              <a:rPr lang="en-GB" b="1" dirty="0" smtClean="0"/>
              <a:t> </a:t>
            </a:r>
            <a:r>
              <a:rPr lang="en-GB" b="1" dirty="0"/>
              <a:t>∈</a:t>
            </a:r>
            <a:r>
              <a:rPr lang="en-GB" b="1" dirty="0" smtClean="0"/>
              <a:t> ∆</a:t>
            </a:r>
            <a:r>
              <a:rPr lang="en-GB" b="1" baseline="-25000" dirty="0"/>
              <a:t>D</a:t>
            </a:r>
            <a:endParaRPr lang="en-GB" b="1" dirty="0" smtClean="0"/>
          </a:p>
          <a:p>
            <a:pPr lvl="1"/>
            <a:r>
              <a:rPr lang="en-GB" b="1" dirty="0" smtClean="0"/>
              <a:t>if (freq</a:t>
            </a:r>
            <a:r>
              <a:rPr lang="en-GB" b="1" baseline="30000" dirty="0" smtClean="0"/>
              <a:t>+</a:t>
            </a:r>
            <a:r>
              <a:rPr lang="en-GB" b="1" dirty="0" smtClean="0"/>
              <a:t>[</a:t>
            </a:r>
            <a:r>
              <a:rPr lang="en-GB" b="1" i="1" dirty="0" smtClean="0"/>
              <a:t>e</a:t>
            </a:r>
            <a:r>
              <a:rPr lang="en-GB" b="1" dirty="0" smtClean="0"/>
              <a:t>] &lt; freq</a:t>
            </a:r>
            <a:r>
              <a:rPr lang="en-GB" b="1" baseline="30000" dirty="0" smtClean="0"/>
              <a:t>+</a:t>
            </a:r>
            <a:r>
              <a:rPr lang="en-GB" b="1" dirty="0" smtClean="0"/>
              <a:t>[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i</a:t>
            </a:r>
            <a:r>
              <a:rPr lang="en-GB" b="1" dirty="0" smtClean="0"/>
              <a:t>]) then</a:t>
            </a:r>
          </a:p>
          <a:p>
            <a:pPr lvl="1"/>
            <a:r>
              <a:rPr lang="fr-FR" b="1" dirty="0" smtClean="0"/>
              <a:t>    </a:t>
            </a:r>
            <a:r>
              <a:rPr lang="el-GR" b="1" dirty="0" smtClean="0">
                <a:solidFill>
                  <a:srgbClr val="00B0F0"/>
                </a:solidFill>
              </a:rPr>
              <a:t>Ω</a:t>
            </a:r>
            <a:r>
              <a:rPr lang="en-GB" b="1" baseline="-25000" dirty="0" smtClean="0">
                <a:solidFill>
                  <a:srgbClr val="00B0F0"/>
                </a:solidFill>
              </a:rPr>
              <a:t>1</a:t>
            </a:r>
            <a:r>
              <a:rPr lang="en-GB" b="1" dirty="0" smtClean="0"/>
              <a:t> ← </a:t>
            </a:r>
            <a:r>
              <a:rPr lang="en-GB" b="1" i="1" dirty="0" smtClean="0"/>
              <a:t>e</a:t>
            </a:r>
            <a:r>
              <a:rPr lang="en-GB" b="1" dirty="0" smtClean="0"/>
              <a:t> </a:t>
            </a:r>
            <a:endParaRPr lang="en-GB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293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0550" y="1484784"/>
            <a:ext cx="29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Observations and </a:t>
            </a:r>
            <a:r>
              <a:rPr lang="en-GB" sz="2000" b="1" dirty="0" smtClean="0">
                <a:solidFill>
                  <a:srgbClr val="FF0000"/>
                </a:solidFill>
              </a:rPr>
              <a:t>rules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522717" y="6038123"/>
            <a:ext cx="681742" cy="216024"/>
          </a:xfrm>
          <a:prstGeom prst="bentConnector3">
            <a:avLst>
              <a:gd name="adj1" fmla="val 9967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rot="16200000" flipH="1">
            <a:off x="904383" y="6124509"/>
            <a:ext cx="170437" cy="108012"/>
          </a:xfrm>
          <a:prstGeom prst="bentConnector3">
            <a:avLst>
              <a:gd name="adj1" fmla="val 10464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05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8150" y="5219908"/>
            <a:ext cx="85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F0"/>
                </a:solidFill>
              </a:rPr>
              <a:t>Statements</a:t>
            </a:r>
            <a:r>
              <a:rPr lang="en-GB" b="1" dirty="0" smtClean="0"/>
              <a:t> that belong to all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i</a:t>
            </a:r>
            <a:r>
              <a:rPr lang="en-GB" b="1" dirty="0" smtClean="0"/>
              <a:t> (i=</a:t>
            </a:r>
            <a:r>
              <a:rPr lang="en-GB" b="1" i="1" dirty="0" smtClean="0"/>
              <a:t>1..k</a:t>
            </a:r>
            <a:r>
              <a:rPr lang="en-GB" b="1" dirty="0" smtClean="0"/>
              <a:t>) →</a:t>
            </a:r>
            <a:r>
              <a:rPr lang="fr-FR" b="1" dirty="0" smtClean="0"/>
              <a:t> </a:t>
            </a:r>
            <a:r>
              <a:rPr lang="el-GR" sz="2000" b="1" dirty="0" smtClean="0">
                <a:solidFill>
                  <a:srgbClr val="00B0F0"/>
                </a:solidFill>
              </a:rPr>
              <a:t>Ω</a:t>
            </a:r>
            <a:r>
              <a:rPr lang="fr-FR" sz="2000" b="1" baseline="-25000" dirty="0" smtClean="0">
                <a:solidFill>
                  <a:srgbClr val="00B0F0"/>
                </a:solidFill>
              </a:rPr>
              <a:t>2</a:t>
            </a:r>
            <a:endParaRPr lang="en-GB" b="1" baseline="-25000" dirty="0" smtClean="0">
              <a:solidFill>
                <a:srgbClr val="00B0F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 Localization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approach -&gt; step2 : statements ranking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0550" y="1556792"/>
            <a:ext cx="29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Observations and </a:t>
            </a:r>
            <a:r>
              <a:rPr lang="en-GB" sz="2000" b="1" dirty="0" smtClean="0">
                <a:solidFill>
                  <a:srgbClr val="FF0000"/>
                </a:solidFill>
              </a:rPr>
              <a:t>rules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29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51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5946" y="5568904"/>
            <a:ext cx="6432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 Statements</a:t>
            </a:r>
            <a:r>
              <a:rPr lang="en-GB" sz="2800" b="1" dirty="0" smtClean="0"/>
              <a:t> that belong to all </a:t>
            </a:r>
            <a:r>
              <a:rPr lang="en-GB" sz="2800" b="1" i="1" dirty="0" smtClean="0"/>
              <a:t>S</a:t>
            </a:r>
            <a:r>
              <a:rPr lang="en-GB" sz="2800" b="1" baseline="-25000" dirty="0" smtClean="0"/>
              <a:t>i</a:t>
            </a:r>
            <a:r>
              <a:rPr lang="en-GB" sz="2800" b="1" dirty="0" smtClean="0"/>
              <a:t> (i=</a:t>
            </a:r>
            <a:r>
              <a:rPr lang="en-GB" sz="2800" b="1" i="1" dirty="0" smtClean="0"/>
              <a:t>1..k</a:t>
            </a:r>
            <a:r>
              <a:rPr lang="en-GB" sz="2800" b="1" dirty="0" smtClean="0"/>
              <a:t>)</a:t>
            </a:r>
            <a:endParaRPr lang="fr-FR" sz="2800" b="1" dirty="0"/>
          </a:p>
          <a:p>
            <a:r>
              <a:rPr lang="fr-FR" sz="2800" b="1" dirty="0" smtClean="0">
                <a:solidFill>
                  <a:schemeClr val="accent6"/>
                </a:solidFill>
              </a:rPr>
              <a:t>				    </a:t>
            </a:r>
            <a:r>
              <a:rPr lang="el-GR" sz="2800" b="1" dirty="0" smtClean="0">
                <a:solidFill>
                  <a:schemeClr val="accent6"/>
                </a:solidFill>
              </a:rPr>
              <a:t>Ω</a:t>
            </a:r>
            <a:r>
              <a:rPr lang="fr-FR" sz="2800" b="1" baseline="-25000" dirty="0" smtClean="0">
                <a:solidFill>
                  <a:schemeClr val="accent6"/>
                </a:solidFill>
              </a:rPr>
              <a:t>2</a:t>
            </a:r>
            <a:r>
              <a:rPr lang="fr-FR" sz="2800" b="1" dirty="0" smtClean="0">
                <a:solidFill>
                  <a:schemeClr val="accent6"/>
                </a:solidFill>
              </a:rPr>
              <a:t>: neutral</a:t>
            </a:r>
            <a:endParaRPr lang="en-GB" sz="2400" b="1" baseline="-25000" dirty="0" smtClean="0">
              <a:solidFill>
                <a:schemeClr val="accent6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006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step2 </a:t>
            </a:r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statements ranking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0550" y="1351544"/>
            <a:ext cx="39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Observations and </a:t>
            </a:r>
            <a:r>
              <a:rPr lang="en-GB" sz="2800" b="1" dirty="0" smtClean="0">
                <a:solidFill>
                  <a:srgbClr val="FF0000"/>
                </a:solidFill>
              </a:rPr>
              <a:t>rules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2" y="2127477"/>
            <a:ext cx="74374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05878" y="6340448"/>
            <a:ext cx="2133600" cy="365125"/>
          </a:xfrm>
        </p:spPr>
        <p:txBody>
          <a:bodyPr/>
          <a:lstStyle/>
          <a:p>
            <a:pPr algn="l"/>
            <a:fld id="{67B56863-B061-BC40-BF49-8A7221DDDD31}" type="slidenum">
              <a:rPr lang="fr-FR" smtClean="0"/>
              <a:pPr algn="l"/>
              <a:t>28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67954" y="1752949"/>
            <a:ext cx="1091998" cy="39527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5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5046" y="5258847"/>
            <a:ext cx="85643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F0"/>
                </a:solidFill>
              </a:rPr>
              <a:t>Statements</a:t>
            </a:r>
            <a:r>
              <a:rPr lang="en-GB" b="1" dirty="0" smtClean="0"/>
              <a:t> that do not belong to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1</a:t>
            </a:r>
            <a:r>
              <a:rPr lang="en-GB" b="1" dirty="0" smtClean="0"/>
              <a:t> and appear </a:t>
            </a:r>
            <a:r>
              <a:rPr lang="en-GB" b="1" dirty="0" smtClean="0">
                <a:solidFill>
                  <a:srgbClr val="00B0F0"/>
                </a:solidFill>
              </a:rPr>
              <a:t>gradually</a:t>
            </a:r>
            <a:r>
              <a:rPr lang="en-GB" b="1" dirty="0" smtClean="0"/>
              <a:t> in S</a:t>
            </a:r>
            <a:r>
              <a:rPr lang="en-GB" b="1" baseline="-25000" dirty="0" smtClean="0"/>
              <a:t>i </a:t>
            </a:r>
            <a:r>
              <a:rPr lang="en-GB" b="1" dirty="0" smtClean="0"/>
              <a:t>(i=</a:t>
            </a:r>
            <a:r>
              <a:rPr lang="en-GB" b="1" i="1" dirty="0" smtClean="0"/>
              <a:t>2..k</a:t>
            </a:r>
            <a:r>
              <a:rPr lang="en-GB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Note :</a:t>
            </a:r>
            <a:r>
              <a:rPr lang="en-GB" b="1" dirty="0" smtClean="0"/>
              <a:t> we have shown experimentally in a previous work[1] that in almost all cases the fault is on </a:t>
            </a:r>
            <a:r>
              <a:rPr lang="en-GB" b="1" i="1" dirty="0" smtClean="0"/>
              <a:t>S</a:t>
            </a:r>
            <a:r>
              <a:rPr lang="en-GB" b="1" baseline="-25000" dirty="0" smtClean="0"/>
              <a:t>1</a:t>
            </a:r>
            <a:r>
              <a:rPr lang="en-GB" b="1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r>
              <a:rPr lang="en-GB" sz="1100" dirty="0" smtClean="0"/>
              <a:t>[1] : Fault localization using </a:t>
            </a:r>
            <a:r>
              <a:rPr lang="en-GB" sz="1100" dirty="0" err="1" smtClean="0"/>
              <a:t>itemset</a:t>
            </a:r>
            <a:r>
              <a:rPr lang="en-GB" sz="1100" dirty="0" smtClean="0"/>
              <a:t> mining under constraint. </a:t>
            </a:r>
            <a:r>
              <a:rPr lang="en-GB" sz="1100" i="1" dirty="0" smtClean="0"/>
              <a:t>ASE</a:t>
            </a:r>
            <a:r>
              <a:rPr lang="en-GB" sz="1100" dirty="0" smtClean="0"/>
              <a:t> </a:t>
            </a:r>
            <a:r>
              <a:rPr lang="en-GB" sz="1100" i="1" dirty="0" smtClean="0"/>
              <a:t>Journal</a:t>
            </a:r>
            <a:r>
              <a:rPr lang="en-GB" sz="1100" dirty="0" smtClean="0"/>
              <a:t> </a:t>
            </a:r>
            <a:r>
              <a:rPr lang="en-GB" sz="1100" i="1" dirty="0" smtClean="0"/>
              <a:t>2016</a:t>
            </a:r>
            <a:endParaRPr lang="en-GB" sz="11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 Localization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approach -&gt; step2 : statements ranking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0550" y="1556792"/>
            <a:ext cx="29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Observations and </a:t>
            </a:r>
            <a:r>
              <a:rPr lang="en-GB" sz="2000" b="1" dirty="0" smtClean="0">
                <a:solidFill>
                  <a:srgbClr val="FF0000"/>
                </a:solidFill>
              </a:rPr>
              <a:t>rules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29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11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The need: </a:t>
            </a:r>
            <a:r>
              <a:rPr lang="en-GB" sz="2400" dirty="0" smtClean="0"/>
              <a:t>identify a </a:t>
            </a:r>
            <a:r>
              <a:rPr lang="en-GB" sz="2400" dirty="0" smtClean="0">
                <a:solidFill>
                  <a:srgbClr val="FF0000"/>
                </a:solidFill>
              </a:rPr>
              <a:t>subset</a:t>
            </a:r>
            <a:r>
              <a:rPr lang="en-GB" sz="2400" dirty="0" smtClean="0"/>
              <a:t> of statements susceptible to explain the origin of the errors.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>
                <a:solidFill>
                  <a:srgbClr val="008000"/>
                </a:solidFill>
              </a:rPr>
              <a:t>Accurate</a:t>
            </a:r>
            <a:r>
              <a:rPr lang="en-GB" sz="2400" dirty="0" smtClean="0"/>
              <a:t> localization </a:t>
            </a:r>
            <a:r>
              <a:rPr lang="en-GB" sz="2000" dirty="0" smtClean="0"/>
              <a:t>↔</a:t>
            </a:r>
            <a:r>
              <a:rPr lang="en-GB" sz="2400" dirty="0" smtClean="0"/>
              <a:t> size of the </a:t>
            </a:r>
            <a:r>
              <a:rPr lang="en-GB" sz="2400" dirty="0" smtClean="0">
                <a:solidFill>
                  <a:srgbClr val="FF0000"/>
                </a:solidFill>
              </a:rPr>
              <a:t>subset</a:t>
            </a:r>
            <a:endParaRPr lang="en-GB" sz="2400" dirty="0" smtClean="0"/>
          </a:p>
          <a:p>
            <a:pPr marL="0" indent="0" algn="just">
              <a:buNone/>
            </a:pPr>
            <a:endParaRPr lang="en-GB" sz="2400" b="1" dirty="0" smtClean="0"/>
          </a:p>
          <a:p>
            <a:pPr marL="0" indent="0" algn="just">
              <a:buNone/>
            </a:pPr>
            <a:endParaRPr lang="en-GB" sz="24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n-GB" sz="2400" b="1" dirty="0" smtClean="0"/>
              <a:t>Spectrum-based approaches: (metrics – suspicious score)</a:t>
            </a:r>
            <a:endParaRPr lang="en-GB" sz="2400" b="1" dirty="0" smtClean="0"/>
          </a:p>
          <a:p>
            <a:pPr algn="just"/>
            <a:r>
              <a:rPr lang="en-GB" sz="2400" dirty="0" smtClean="0"/>
              <a:t>Tarantula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[Jones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2005]</a:t>
            </a:r>
            <a:endParaRPr lang="en-GB" sz="2400" i="1" dirty="0" smtClean="0"/>
          </a:p>
          <a:p>
            <a:pPr algn="just"/>
            <a:r>
              <a:rPr lang="en-GB" sz="2400" dirty="0" err="1" smtClean="0"/>
              <a:t>Ochiai</a:t>
            </a: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[Abreu et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al,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2007]</a:t>
            </a:r>
            <a:endParaRPr lang="en-GB" sz="2400" i="1" dirty="0"/>
          </a:p>
          <a:p>
            <a:pPr algn="just"/>
            <a:r>
              <a:rPr lang="en-GB" sz="2400" dirty="0" err="1" smtClean="0"/>
              <a:t>Jaccard</a:t>
            </a: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Abreu et al, 2007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algn="just"/>
            <a:r>
              <a:rPr lang="is-IS" sz="24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GB" sz="2400" i="1" dirty="0"/>
          </a:p>
          <a:p>
            <a:pPr algn="just"/>
            <a:endParaRPr lang="en-GB" sz="2400" i="1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27268" cy="79208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Faults </a:t>
            </a:r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localization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595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16081" y="248982"/>
            <a:ext cx="8229600" cy="81191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tatements </a:t>
            </a:r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ranking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6425" y="1463487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Ranking</a:t>
            </a:r>
            <a:r>
              <a:rPr lang="fr-FR" dirty="0" smtClean="0"/>
              <a:t> = &lt;</a:t>
            </a:r>
            <a:r>
              <a:rPr lang="el-GR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Suspect</a:t>
            </a:r>
            <a:r>
              <a:rPr lang="el-GR" dirty="0" smtClean="0"/>
              <a:t> </a:t>
            </a:r>
            <a:r>
              <a:rPr lang="fr-FR" dirty="0" smtClean="0"/>
              <a:t>, </a:t>
            </a:r>
            <a:r>
              <a:rPr lang="fr-FR" b="1" dirty="0" err="1" smtClean="0">
                <a:solidFill>
                  <a:schemeClr val="accent6"/>
                </a:solidFill>
              </a:rPr>
              <a:t>Pending</a:t>
            </a:r>
            <a:r>
              <a:rPr lang="el-GR" dirty="0" smtClean="0"/>
              <a:t> </a:t>
            </a:r>
            <a:r>
              <a:rPr lang="fr-FR" dirty="0" smtClean="0"/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Guilty</a:t>
            </a:r>
            <a:r>
              <a:rPr lang="el-GR" dirty="0" smtClean="0"/>
              <a:t> </a:t>
            </a:r>
            <a:r>
              <a:rPr lang="fr-FR" dirty="0" smtClean="0"/>
              <a:t>&gt;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en-GB" sz="2000" b="1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4756"/>
              </p:ext>
            </p:extLst>
          </p:nvPr>
        </p:nvGraphicFramePr>
        <p:xfrm>
          <a:off x="1550561" y="2456035"/>
          <a:ext cx="6096000" cy="3784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List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e3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Suspect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rgbClr val="FF0000"/>
                          </a:solidFill>
                        </a:rPr>
                        <a:t>Suspect</a:t>
                      </a:r>
                      <a:endParaRPr lang="en-GB" sz="2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e1,e10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err="1" smtClean="0">
                          <a:solidFill>
                            <a:schemeClr val="accent6"/>
                          </a:solidFill>
                        </a:rPr>
                        <a:t>Pending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e4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r>
                        <a:rPr lang="fr-FR" sz="22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e6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6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r>
                        <a:rPr lang="fr-FR" sz="22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e5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r>
                        <a:rPr lang="fr-FR" sz="22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e7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8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>
                          <a:solidFill>
                            <a:srgbClr val="00B050"/>
                          </a:solidFill>
                        </a:rPr>
                        <a:t>Ω</a:t>
                      </a:r>
                      <a:r>
                        <a:rPr lang="fr-FR" sz="2200" b="1" baseline="-250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e8,e9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err="1" smtClean="0">
                          <a:solidFill>
                            <a:srgbClr val="00B050"/>
                          </a:solidFill>
                        </a:rPr>
                        <a:t>Guilty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26425" y="6330694"/>
            <a:ext cx="2133600" cy="365125"/>
          </a:xfrm>
        </p:spPr>
        <p:txBody>
          <a:bodyPr/>
          <a:lstStyle/>
          <a:p>
            <a:pPr algn="l"/>
            <a:fld id="{67B56863-B061-BC40-BF49-8A7221DDDD31}" type="slidenum">
              <a:rPr lang="fr-FR" smtClean="0"/>
              <a:pPr algn="l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24" y="1124744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 u="sng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Test case:    </a:t>
            </a:r>
            <a:r>
              <a:rPr lang="en-GB" sz="2400" i="1" dirty="0" smtClean="0"/>
              <a:t>tc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 = (</a:t>
            </a:r>
            <a:r>
              <a:rPr lang="en-GB" sz="2400" i="1" dirty="0" smtClean="0"/>
              <a:t>D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 , </a:t>
            </a:r>
            <a:r>
              <a:rPr lang="en-GB" sz="2400" i="1" dirty="0" err="1" smtClean="0"/>
              <a:t>O</a:t>
            </a:r>
            <a:r>
              <a:rPr lang="en-GB" sz="2400" baseline="-25000" dirty="0" err="1" smtClean="0"/>
              <a:t>i</a:t>
            </a:r>
            <a:r>
              <a:rPr lang="en-GB" sz="2400" dirty="0" smtClean="0"/>
              <a:t>)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Test suite:   </a:t>
            </a:r>
            <a:r>
              <a:rPr lang="en-GB" sz="2400" dirty="0" smtClean="0"/>
              <a:t>T = {</a:t>
            </a:r>
            <a:r>
              <a:rPr lang="en-GB" sz="2400" i="1" dirty="0" smtClean="0"/>
              <a:t>tc</a:t>
            </a:r>
            <a:r>
              <a:rPr lang="en-GB" sz="2400" i="1" baseline="-25000" dirty="0" smtClean="0"/>
              <a:t>1</a:t>
            </a:r>
            <a:r>
              <a:rPr lang="en-GB" sz="2400" baseline="-25000" dirty="0" smtClean="0"/>
              <a:t> </a:t>
            </a:r>
            <a:r>
              <a:rPr lang="en-GB" sz="2400" dirty="0" smtClean="0"/>
              <a:t>… </a:t>
            </a:r>
            <a:r>
              <a:rPr lang="en-GB" sz="2400" i="1" dirty="0" smtClean="0"/>
              <a:t>tc</a:t>
            </a:r>
            <a:r>
              <a:rPr lang="en-GB" sz="2400" i="1" baseline="-25000" dirty="0" smtClean="0"/>
              <a:t>8</a:t>
            </a:r>
            <a:r>
              <a:rPr lang="en-GB" sz="2400" dirty="0" smtClean="0"/>
              <a:t>}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Test case coverage: </a:t>
            </a:r>
            <a:r>
              <a:rPr lang="en-GB" sz="2400" dirty="0" smtClean="0"/>
              <a:t>statements executed </a:t>
            </a:r>
            <a:r>
              <a:rPr lang="en-GB" sz="2400" dirty="0" smtClean="0">
                <a:solidFill>
                  <a:srgbClr val="008000"/>
                </a:solidFill>
              </a:rPr>
              <a:t>at least once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6938"/>
            <a:ext cx="8229600" cy="773790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Multiple Faults Localization (MFL) : Context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85185" cy="321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77439" y="1340768"/>
            <a:ext cx="3600400" cy="321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73383" y="1412776"/>
            <a:ext cx="603580" cy="3212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83086" y="2264044"/>
            <a:ext cx="288032" cy="2088232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3568" y="4393343"/>
            <a:ext cx="1584176" cy="18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01375" y="1268760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287004" y="4825752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:</a:t>
            </a:r>
            <a:r>
              <a:rPr lang="en-GB" dirty="0"/>
              <a:t> </a:t>
            </a:r>
            <a:r>
              <a:rPr lang="en-GB" sz="2000" i="1" dirty="0" smtClean="0">
                <a:solidFill>
                  <a:srgbClr val="008000"/>
                </a:solidFill>
              </a:rPr>
              <a:t>Passing</a:t>
            </a:r>
            <a:r>
              <a:rPr lang="en-GB" sz="2000" i="1" dirty="0" smtClean="0"/>
              <a:t>/</a:t>
            </a:r>
            <a:r>
              <a:rPr lang="en-GB" sz="2000" i="1" dirty="0" smtClean="0">
                <a:solidFill>
                  <a:srgbClr val="FF0000"/>
                </a:solidFill>
              </a:rPr>
              <a:t>Failing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1633" y="4293096"/>
            <a:ext cx="37379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619672" y="6135687"/>
            <a:ext cx="241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Suspicious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code ?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4506975" y="5917462"/>
            <a:ext cx="384875" cy="9749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64088" y="6093296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ym typeface="Wingdings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sym typeface="Wingdings"/>
              </a:rPr>
              <a:t>Aim</a:t>
            </a:r>
            <a:r>
              <a:rPr lang="fr-FR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fr-FR" sz="2400" dirty="0">
                <a:sym typeface="Wingdings"/>
              </a:rPr>
              <a:t>: </a:t>
            </a:r>
            <a:r>
              <a:rPr lang="fr-FR" sz="2400" dirty="0" err="1" smtClean="0">
                <a:sym typeface="Wingdings"/>
              </a:rPr>
              <a:t>Ordering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83568" y="2780928"/>
            <a:ext cx="40324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683568" y="3356992"/>
            <a:ext cx="40324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661565" y="3284984"/>
            <a:ext cx="10095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FF0000"/>
                </a:solidFill>
                <a:latin typeface="Consolas"/>
                <a:cs typeface="Consolas"/>
              </a:rPr>
              <a:t>//-</a:t>
            </a:r>
            <a:r>
              <a:rPr lang="fr-FR" sz="1300" dirty="0" err="1" smtClean="0">
                <a:solidFill>
                  <a:srgbClr val="FF0000"/>
                </a:solidFill>
                <a:latin typeface="Consolas"/>
                <a:cs typeface="Consolas"/>
              </a:rPr>
              <a:t>fault</a:t>
            </a:r>
            <a:r>
              <a:rPr lang="fr-FR" sz="1300" dirty="0" smtClean="0">
                <a:solidFill>
                  <a:srgbClr val="FF0000"/>
                </a:solidFill>
                <a:latin typeface="Consolas"/>
                <a:cs typeface="Consolas"/>
              </a:rPr>
              <a:t>-</a:t>
            </a:r>
            <a:endParaRPr lang="fr-FR" sz="1300" dirty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79512" y="2852936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79512" y="3429000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9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/>
      <p:bldP spid="18" grpId="0" animBg="1"/>
      <p:bldP spid="5" grpId="0"/>
      <p:bldP spid="15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1216" y="346646"/>
            <a:ext cx="7931224" cy="850106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Spectrum-based approaches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Image 1" descr="metric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628800"/>
            <a:ext cx="9144000" cy="1936376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4293096"/>
            <a:ext cx="849694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Advantage</a:t>
            </a:r>
            <a:r>
              <a:rPr lang="fr-FR" sz="2400" b="1" dirty="0" smtClean="0">
                <a:solidFill>
                  <a:srgbClr val="00B050"/>
                </a:solidFill>
              </a:rPr>
              <a:t>:</a:t>
            </a:r>
            <a:endParaRPr lang="en-GB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	Quick </a:t>
            </a:r>
            <a:r>
              <a:rPr lang="en-GB" sz="2000" dirty="0" smtClean="0"/>
              <a:t>evaluation of each </a:t>
            </a:r>
            <a:r>
              <a:rPr lang="en-GB" sz="2000" dirty="0" smtClean="0"/>
              <a:t>statement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Drawbacks:</a:t>
            </a:r>
          </a:p>
          <a:p>
            <a:pPr marL="0" indent="0">
              <a:buNone/>
            </a:pPr>
            <a:r>
              <a:rPr lang="en-GB" sz="2000" dirty="0" smtClean="0"/>
              <a:t>	Evaluating </a:t>
            </a:r>
            <a:r>
              <a:rPr lang="en-GB" sz="2000" dirty="0" smtClean="0"/>
              <a:t>statements </a:t>
            </a:r>
            <a:r>
              <a:rPr lang="en-GB" sz="2000" i="1" u="sng" dirty="0" smtClean="0"/>
              <a:t>individually</a:t>
            </a:r>
            <a:r>
              <a:rPr lang="en-GB" sz="2000" dirty="0" smtClean="0"/>
              <a:t> and </a:t>
            </a:r>
            <a:r>
              <a:rPr lang="en-GB" sz="2000" i="1" u="sng" dirty="0" smtClean="0"/>
              <a:t>independently</a:t>
            </a:r>
            <a:r>
              <a:rPr lang="en-GB" sz="2000" dirty="0" smtClean="0"/>
              <a:t> of each </a:t>
            </a:r>
            <a:r>
              <a:rPr lang="en-GB" sz="2000" dirty="0" smtClean="0"/>
              <a:t>other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Single Fault at time</a:t>
            </a:r>
            <a:endParaRPr lang="en-GB" sz="20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047699" y="3861048"/>
            <a:ext cx="296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Differents</a:t>
            </a:r>
            <a:r>
              <a:rPr lang="fr-FR" b="1" dirty="0" smtClean="0"/>
              <a:t> </a:t>
            </a:r>
            <a:r>
              <a:rPr lang="fr-FR" b="1" dirty="0" err="1" smtClean="0"/>
              <a:t>ways</a:t>
            </a:r>
            <a:r>
              <a:rPr lang="fr-FR" b="1" dirty="0" smtClean="0"/>
              <a:t> to </a:t>
            </a:r>
            <a:r>
              <a:rPr lang="fr-FR" b="1" dirty="0" err="1" smtClean="0"/>
              <a:t>evaluate</a:t>
            </a:r>
            <a:r>
              <a:rPr lang="fr-FR" b="1" dirty="0" smtClean="0"/>
              <a:t>!!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029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792088"/>
          </a:xfrm>
          <a:solidFill>
            <a:srgbClr val="984807"/>
          </a:solidFill>
        </p:spPr>
        <p:txBody>
          <a:bodyPr>
            <a:no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 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GB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2348880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</a:rPr>
              <a:t>2- How data </a:t>
            </a:r>
            <a:r>
              <a:rPr lang="fr-FR" sz="2200" b="1" dirty="0" err="1" smtClean="0">
                <a:solidFill>
                  <a:srgbClr val="000000"/>
                </a:solidFill>
              </a:rPr>
              <a:t>mining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can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assist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</a:rPr>
              <a:t>Multiple MFL ?</a:t>
            </a:r>
            <a:endParaRPr lang="fr-FR" sz="2200" b="1" dirty="0" smtClean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357909" y="35329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556792"/>
            <a:ext cx="7481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1- </a:t>
            </a:r>
            <a:r>
              <a:rPr lang="fr-FR" sz="2200" b="1" dirty="0" smtClean="0"/>
              <a:t>How to </a:t>
            </a:r>
            <a:r>
              <a:rPr lang="fr-FR" sz="2200" b="1" dirty="0" smtClean="0"/>
              <a:t>exploit </a:t>
            </a:r>
            <a:r>
              <a:rPr lang="fr-FR" sz="2200" b="1" dirty="0" err="1" smtClean="0"/>
              <a:t>dependencies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between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executions</a:t>
            </a:r>
            <a:r>
              <a:rPr lang="fr-FR" sz="2200" b="1" dirty="0" smtClean="0"/>
              <a:t> for MFL ?</a:t>
            </a:r>
            <a:endParaRPr lang="fr-FR" sz="2200" b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4691138" y="3666105"/>
            <a:ext cx="45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CP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5536" y="3778183"/>
            <a:ext cx="1869516" cy="13681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Itemset </a:t>
            </a:r>
            <a:r>
              <a:rPr lang="en-GB" sz="2000" b="1" dirty="0" smtClean="0">
                <a:solidFill>
                  <a:schemeClr val="tx1"/>
                </a:solidFill>
              </a:rPr>
              <a:t>Mining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203848" y="3850191"/>
            <a:ext cx="1872208" cy="127613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Constraint </a:t>
            </a:r>
            <a:r>
              <a:rPr lang="en-GB" sz="2000" b="1" dirty="0" smtClean="0">
                <a:solidFill>
                  <a:schemeClr val="tx1"/>
                </a:solidFill>
              </a:rPr>
              <a:t>Programming</a:t>
            </a:r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Croix 18"/>
          <p:cNvSpPr/>
          <p:nvPr/>
        </p:nvSpPr>
        <p:spPr>
          <a:xfrm>
            <a:off x="2592104" y="4354247"/>
            <a:ext cx="323712" cy="343407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èche vers la droite 19"/>
          <p:cNvSpPr/>
          <p:nvPr/>
        </p:nvSpPr>
        <p:spPr>
          <a:xfrm>
            <a:off x="5350703" y="4282239"/>
            <a:ext cx="1237521" cy="50077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FOR</a:t>
            </a:r>
            <a:endParaRPr lang="en-GB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850191"/>
            <a:ext cx="2016224" cy="1276131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Multiple Fault </a:t>
            </a:r>
            <a:r>
              <a:rPr lang="en-GB" sz="2400" b="1" dirty="0" smtClean="0"/>
              <a:t>Localization</a:t>
            </a:r>
            <a:endParaRPr lang="en-GB" sz="24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203848" y="5691908"/>
            <a:ext cx="1872208" cy="5454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User-constraints</a:t>
            </a:r>
            <a:endParaRPr lang="en-GB" dirty="0"/>
          </a:p>
        </p:txBody>
      </p:sp>
      <p:sp>
        <p:nvSpPr>
          <p:cNvPr id="23" name="Flèche vers le haut 22"/>
          <p:cNvSpPr/>
          <p:nvPr/>
        </p:nvSpPr>
        <p:spPr>
          <a:xfrm>
            <a:off x="3817849" y="5198471"/>
            <a:ext cx="142793" cy="441064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èche vers le haut 23"/>
          <p:cNvSpPr/>
          <p:nvPr/>
        </p:nvSpPr>
        <p:spPr>
          <a:xfrm>
            <a:off x="4067944" y="5198471"/>
            <a:ext cx="142793" cy="441064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èche vers le haut 24"/>
          <p:cNvSpPr/>
          <p:nvPr/>
        </p:nvSpPr>
        <p:spPr>
          <a:xfrm>
            <a:off x="4318039" y="5209327"/>
            <a:ext cx="142793" cy="441064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923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 noGrp="1"/>
          </p:cNvSpPr>
          <p:nvPr>
            <p:ph type="title"/>
          </p:nvPr>
        </p:nvSpPr>
        <p:spPr>
          <a:xfrm>
            <a:off x="535684" y="332656"/>
            <a:ext cx="8068764" cy="792088"/>
          </a:xfrm>
          <a:prstGeom prst="rect">
            <a:avLst/>
          </a:prstGeom>
          <a:solidFill>
            <a:srgbClr val="98480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Itemset </a:t>
            </a:r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Mining (IM)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051" y="3676962"/>
            <a:ext cx="5812141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of items: 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 = {A,B,C,D,E,F,G,H}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 of transaction: 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 = {t1,t2,t3,t4,t5}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82840" cy="19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67944" y="2511812"/>
            <a:ext cx="648072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294967" y="2799844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20072" y="2789729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294967" y="2245700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294967" y="2506112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47095" y="2229120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47095" y="2511812"/>
            <a:ext cx="26892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2790911" y="2223420"/>
            <a:ext cx="340929" cy="2383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2790911" y="2483832"/>
            <a:ext cx="340929" cy="2383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499535" y="4397042"/>
            <a:ext cx="2461839" cy="38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Itemset: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 </a:t>
            </a:r>
            <a:r>
              <a:rPr lang="en-GB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⊆ I</a:t>
            </a: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499535" y="4757082"/>
            <a:ext cx="2929892" cy="38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Cover</a:t>
            </a:r>
            <a:r>
              <a:rPr lang="fr-FR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(AD)= {t2,t3</a:t>
            </a:r>
            <a:r>
              <a:rPr lang="fr-F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4656" y="543709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nsolas"/>
                <a:cs typeface="Consolas"/>
              </a:rPr>
              <a:t>frequency</a:t>
            </a:r>
            <a:r>
              <a:rPr lang="en-GB" sz="2000" b="1" dirty="0">
                <a:latin typeface="Consolas"/>
                <a:cs typeface="Consolas"/>
              </a:rPr>
              <a:t> = The size of cover</a:t>
            </a:r>
            <a:endParaRPr lang="fr-FR" b="1" dirty="0">
              <a:latin typeface="Consolas"/>
              <a:cs typeface="Consola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837202"/>
            <a:ext cx="187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latin typeface="Consolas"/>
                <a:cs typeface="Consolas"/>
              </a:rPr>
              <a:t>f</a:t>
            </a:r>
            <a:r>
              <a:rPr lang="fr-FR" sz="2000" b="1" dirty="0" err="1" smtClean="0">
                <a:latin typeface="Consolas"/>
                <a:cs typeface="Consolas"/>
              </a:rPr>
              <a:t>req</a:t>
            </a:r>
            <a:r>
              <a:rPr lang="fr-FR" sz="2000" b="1" dirty="0" smtClean="0">
                <a:latin typeface="Consolas"/>
                <a:cs typeface="Consolas"/>
              </a:rPr>
              <a:t>(AD) = 2</a:t>
            </a:r>
            <a:endParaRPr lang="fr-FR" sz="2000" b="1" dirty="0">
              <a:latin typeface="Consolas"/>
              <a:cs typeface="Consola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704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/>
      <p:bldP spid="35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Test suite coverage = transactional database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- each </a:t>
            </a:r>
            <a:r>
              <a:rPr lang="en-GB" sz="2400" b="1" u="sng" dirty="0" smtClean="0">
                <a:solidFill>
                  <a:srgbClr val="0070C0"/>
                </a:solidFill>
              </a:rPr>
              <a:t>statement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i="1" dirty="0" smtClean="0"/>
              <a:t>e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 corresponds to an</a:t>
            </a:r>
            <a:r>
              <a:rPr lang="en-GB" sz="2400" b="1" dirty="0" smtClean="0"/>
              <a:t> </a:t>
            </a:r>
            <a:r>
              <a:rPr lang="en-GB" sz="2400" b="1" u="sng" dirty="0" smtClean="0">
                <a:solidFill>
                  <a:srgbClr val="0070C0"/>
                </a:solidFill>
              </a:rPr>
              <a:t>item</a:t>
            </a:r>
          </a:p>
          <a:p>
            <a:pPr marL="0" indent="0">
              <a:buNone/>
            </a:pPr>
            <a:r>
              <a:rPr lang="en-GB" sz="2400" b="1" dirty="0" smtClean="0"/>
              <a:t>-</a:t>
            </a:r>
            <a:r>
              <a:rPr lang="en-GB" sz="2400" dirty="0" smtClean="0"/>
              <a:t> each</a:t>
            </a:r>
            <a:r>
              <a:rPr lang="en-GB" sz="2400" b="1" dirty="0" smtClean="0"/>
              <a:t> </a:t>
            </a:r>
            <a:r>
              <a:rPr lang="en-GB" sz="2400" b="1" u="sng" dirty="0" smtClean="0">
                <a:solidFill>
                  <a:srgbClr val="0070C0"/>
                </a:solidFill>
              </a:rPr>
              <a:t>test case coverage</a:t>
            </a:r>
            <a:r>
              <a:rPr lang="en-GB" sz="2400" b="1" dirty="0" smtClean="0"/>
              <a:t> </a:t>
            </a:r>
            <a:r>
              <a:rPr lang="en-GB" sz="2400" i="1" dirty="0" smtClean="0"/>
              <a:t>tc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 forms a</a:t>
            </a:r>
            <a:r>
              <a:rPr lang="en-GB" sz="2400" b="1" dirty="0" smtClean="0"/>
              <a:t> </a:t>
            </a:r>
            <a:r>
              <a:rPr lang="en-GB" sz="2400" b="1" u="sng" dirty="0" smtClean="0">
                <a:solidFill>
                  <a:srgbClr val="0070C0"/>
                </a:solidFill>
              </a:rPr>
              <a:t>transaction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MFL problem as IM task</a:t>
            </a:r>
            <a:endParaRPr lang="en-GB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 4" descr="Capture d’écran 2017-10-24 à 15.47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900568"/>
            <a:ext cx="8028384" cy="33286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44008" y="2636912"/>
            <a:ext cx="4176464" cy="295232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019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The transactional database is </a:t>
            </a:r>
            <a:r>
              <a:rPr lang="en-GB" sz="2400" b="1" dirty="0" err="1" smtClean="0"/>
              <a:t>partionned</a:t>
            </a:r>
            <a:r>
              <a:rPr lang="en-GB" sz="2400" b="1" dirty="0" smtClean="0"/>
              <a:t> into 2 disjoints classes: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The </a:t>
            </a:r>
            <a:r>
              <a:rPr lang="en-GB" sz="2400" b="1" dirty="0" smtClean="0">
                <a:solidFill>
                  <a:srgbClr val="00B050"/>
                </a:solidFill>
              </a:rPr>
              <a:t>aim:</a:t>
            </a:r>
            <a:r>
              <a:rPr lang="en-GB" sz="2400" dirty="0" smtClean="0"/>
              <a:t> </a:t>
            </a:r>
            <a:r>
              <a:rPr lang="en-GB" sz="2400" dirty="0" smtClean="0"/>
              <a:t>Extract relevant </a:t>
            </a:r>
            <a:r>
              <a:rPr lang="en-GB" sz="2400" dirty="0" err="1" smtClean="0"/>
              <a:t>itemset</a:t>
            </a:r>
            <a:r>
              <a:rPr lang="en-GB" sz="2400" dirty="0" smtClean="0"/>
              <a:t> (</a:t>
            </a:r>
            <a:r>
              <a:rPr lang="en-GB" sz="2400" dirty="0" smtClean="0"/>
              <a:t>top-k </a:t>
            </a:r>
            <a:r>
              <a:rPr lang="en-GB" sz="2400" dirty="0" smtClean="0">
                <a:solidFill>
                  <a:srgbClr val="FF0000"/>
                </a:solidFill>
              </a:rPr>
              <a:t>suspicious</a:t>
            </a:r>
            <a:r>
              <a:rPr lang="en-GB" sz="2400" dirty="0" smtClean="0"/>
              <a:t> patterns)</a:t>
            </a:r>
            <a:endParaRPr lang="en-GB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864096"/>
          </a:xfrm>
          <a:solidFill>
            <a:srgbClr val="984807"/>
          </a:solidFill>
        </p:spPr>
        <p:txBody>
          <a:bodyPr>
            <a:normAutofit/>
          </a:bodyPr>
          <a:lstStyle/>
          <a:p>
            <a:pPr algn="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MFL problem as IM task</a:t>
            </a:r>
            <a:endParaRPr lang="en-GB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5" y="2420888"/>
            <a:ext cx="6562309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937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29477</TotalTime>
  <Words>2715</Words>
  <Application>Microsoft Macintosh PowerPoint</Application>
  <PresentationFormat>Présentation à l'écran (4:3)</PresentationFormat>
  <Paragraphs>351</Paragraphs>
  <Slides>30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Multiple fault localization using constraint programming and pattern mining</vt:lpstr>
      <vt:lpstr>Software Testing</vt:lpstr>
      <vt:lpstr>Faults localization</vt:lpstr>
      <vt:lpstr>Multiple Faults Localization (MFL) : Context</vt:lpstr>
      <vt:lpstr>Spectrum-based approaches</vt:lpstr>
      <vt:lpstr> Research Questions </vt:lpstr>
      <vt:lpstr>Itemset Mining (IM)</vt:lpstr>
      <vt:lpstr>MFL problem as IM task</vt:lpstr>
      <vt:lpstr>MFL problem as IM task</vt:lpstr>
      <vt:lpstr>MULTILOC approach</vt:lpstr>
      <vt:lpstr>top-k suspicious itemsets</vt:lpstr>
      <vt:lpstr>top-k suspicious itemsets : Example</vt:lpstr>
      <vt:lpstr>top-k suspicious itemsets : Analysis</vt:lpstr>
      <vt:lpstr>top-k suspicious itemsets : Ranking</vt:lpstr>
      <vt:lpstr>Experiments : Benchmark</vt:lpstr>
      <vt:lpstr>Experiments: Effectiveness comparison</vt:lpstr>
      <vt:lpstr>Experiments: Statistical analysis </vt:lpstr>
      <vt:lpstr>Conclusions &amp; Perspectives</vt:lpstr>
      <vt:lpstr>Présentation PowerPoint</vt:lpstr>
      <vt:lpstr>Conclusion</vt:lpstr>
      <vt:lpstr>top-k suspicious itemsets : Analysis</vt:lpstr>
      <vt:lpstr>MULTILOC -&gt; suspicious itemset S</vt:lpstr>
      <vt:lpstr>top-k suspicious itemsets : example</vt:lpstr>
      <vt:lpstr>Fault Localization Our approach -&gt; step2 : statements ranking </vt:lpstr>
      <vt:lpstr>top-k suspicious itemsets : Ranking</vt:lpstr>
      <vt:lpstr>Fault Localization Our approach -&gt; step2 : statements ranking</vt:lpstr>
      <vt:lpstr>Fault Localization Our approach -&gt; step2 : statements ranking</vt:lpstr>
      <vt:lpstr>step2 : statements ranking</vt:lpstr>
      <vt:lpstr>Fault Localization Our approach -&gt; step2 : statements ranking</vt:lpstr>
      <vt:lpstr>Statements ranking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F-CPMiner*: A new approach for fault localization using constraint-based data mining</dc:title>
  <dc:creator>Mehdi</dc:creator>
  <cp:lastModifiedBy>Mehdi Maamar</cp:lastModifiedBy>
  <cp:revision>399</cp:revision>
  <cp:lastPrinted>2017-11-03T02:20:08Z</cp:lastPrinted>
  <dcterms:created xsi:type="dcterms:W3CDTF">2016-08-19T13:45:45Z</dcterms:created>
  <dcterms:modified xsi:type="dcterms:W3CDTF">2017-11-07T20:40:07Z</dcterms:modified>
</cp:coreProperties>
</file>