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9" r:id="rId3"/>
    <p:sldId id="259" r:id="rId4"/>
    <p:sldId id="291" r:id="rId5"/>
    <p:sldId id="296" r:id="rId6"/>
    <p:sldId id="264" r:id="rId7"/>
    <p:sldId id="265" r:id="rId8"/>
    <p:sldId id="274" r:id="rId9"/>
    <p:sldId id="279" r:id="rId10"/>
    <p:sldId id="272" r:id="rId11"/>
    <p:sldId id="280" r:id="rId12"/>
    <p:sldId id="268" r:id="rId13"/>
    <p:sldId id="292" r:id="rId14"/>
    <p:sldId id="276" r:id="rId15"/>
    <p:sldId id="293" r:id="rId16"/>
    <p:sldId id="294" r:id="rId17"/>
    <p:sldId id="295" r:id="rId18"/>
    <p:sldId id="300" r:id="rId19"/>
    <p:sldId id="297" r:id="rId20"/>
    <p:sldId id="298" r:id="rId21"/>
    <p:sldId id="299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5" autoAdjust="0"/>
    <p:restoredTop sz="99434" autoAdjust="0"/>
  </p:normalViewPr>
  <p:slideViewPr>
    <p:cSldViewPr>
      <p:cViewPr>
        <p:scale>
          <a:sx n="59" d="100"/>
          <a:sy n="59" d="100"/>
        </p:scale>
        <p:origin x="-76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chess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80%,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9299497925124"/>
          <c:y val="0.86332500914479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2"/>
          <c:order val="0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320.0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274792"/>
        <c:axId val="2119698840"/>
      </c:lineChart>
      <c:catAx>
        <c:axId val="209327479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698840"/>
        <c:crosses val="autoZero"/>
        <c:auto val="1"/>
        <c:lblAlgn val="ctr"/>
        <c:lblOffset val="100"/>
        <c:noMultiLvlLbl val="0"/>
      </c:catAx>
      <c:valAx>
        <c:axId val="2119698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93274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connect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90%,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1670782700445"/>
          <c:y val="0.86653992636067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2"/>
          <c:order val="0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2"/>
            <c:marker>
              <c:symbol val="triangle"/>
              <c:size val="7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160.0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541336"/>
        <c:axId val="2119329560"/>
      </c:lineChart>
      <c:catAx>
        <c:axId val="210254133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329560"/>
        <c:crosses val="autoZero"/>
        <c:auto val="1"/>
        <c:lblAlgn val="ctr"/>
        <c:lblOffset val="100"/>
        <c:noMultiLvlLbl val="0"/>
      </c:catAx>
      <c:valAx>
        <c:axId val="21193295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2541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chess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80%,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9299497925124"/>
          <c:y val="0.86332500914479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2"/>
          <c:order val="0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320.0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389192"/>
        <c:axId val="2119394616"/>
      </c:lineChart>
      <c:catAx>
        <c:axId val="211938919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394616"/>
        <c:crosses val="autoZero"/>
        <c:auto val="1"/>
        <c:lblAlgn val="ctr"/>
        <c:lblOffset val="100"/>
        <c:noMultiLvlLbl val="0"/>
      </c:catAx>
      <c:valAx>
        <c:axId val="2119394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389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0575458900441"/>
          <c:y val="0.261632494459331"/>
          <c:w val="0.271469432500213"/>
          <c:h val="0.1744052086721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connect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90%,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1670782700445"/>
          <c:y val="0.86653992636067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2"/>
          <c:order val="0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Pt>
            <c:idx val="2"/>
            <c:marker>
              <c:symbol val="triangle"/>
              <c:size val="7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160.0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1349544"/>
        <c:axId val="2101417320"/>
      </c:lineChart>
      <c:catAx>
        <c:axId val="210134954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1417320"/>
        <c:crosses val="autoZero"/>
        <c:auto val="1"/>
        <c:lblAlgn val="ctr"/>
        <c:lblOffset val="100"/>
        <c:noMultiLvlLbl val="0"/>
      </c:catAx>
      <c:valAx>
        <c:axId val="2101417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1349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chess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80%,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9299497925124"/>
          <c:y val="0.86332500914479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1"/>
          <c:order val="0"/>
          <c:tx>
            <c:strRef>
              <c:f>Feuil1!$C$1</c:f>
              <c:strCache>
                <c:ptCount val="1"/>
                <c:pt idx="0">
                  <c:v>CP4IM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 w="19050">
                <a:solidFill>
                  <a:schemeClr val="tx1"/>
                </a:solidFill>
                <a:prstDash val="sysDash"/>
              </a:ln>
            </c:spPr>
          </c:marker>
          <c:dPt>
            <c:idx val="6"/>
            <c:marker>
              <c:symbol val="square"/>
              <c:size val="5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Feuil1!$C$2:$C$12</c:f>
              <c:numCache>
                <c:formatCode>General</c:formatCode>
                <c:ptCount val="11"/>
                <c:pt idx="0">
                  <c:v>2.4</c:v>
                </c:pt>
                <c:pt idx="1">
                  <c:v>50.0</c:v>
                </c:pt>
                <c:pt idx="2">
                  <c:v>170.0</c:v>
                </c:pt>
                <c:pt idx="3">
                  <c:v>400.0</c:v>
                </c:pt>
                <c:pt idx="4">
                  <c:v>1000.0</c:v>
                </c:pt>
                <c:pt idx="5">
                  <c:v>3000.0</c:v>
                </c:pt>
                <c:pt idx="6">
                  <c:v>3500.0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320.0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468856"/>
        <c:axId val="2119474264"/>
      </c:lineChart>
      <c:catAx>
        <c:axId val="211946885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474264"/>
        <c:crosses val="autoZero"/>
        <c:auto val="1"/>
        <c:lblAlgn val="ctr"/>
        <c:lblOffset val="100"/>
        <c:noMultiLvlLbl val="0"/>
      </c:catAx>
      <c:valAx>
        <c:axId val="21194742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468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0575458900441"/>
          <c:y val="0.261632494459331"/>
          <c:w val="0.271469432500213"/>
          <c:h val="0.1744052086721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connect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90%,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1670782700445"/>
          <c:y val="0.86653992636067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1"/>
          <c:order val="0"/>
          <c:tx>
            <c:strRef>
              <c:f>Feuil1!$C$1</c:f>
              <c:strCache>
                <c:ptCount val="1"/>
                <c:pt idx="0">
                  <c:v>CP4IM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 w="19050">
                <a:solidFill>
                  <a:schemeClr val="tx1"/>
                </a:solidFill>
                <a:prstDash val="sysDash"/>
              </a:ln>
            </c:spPr>
          </c:marker>
          <c:dPt>
            <c:idx val="2"/>
            <c:marker>
              <c:symbol val="square"/>
              <c:size val="7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Feuil1!$C$2:$C$12</c:f>
              <c:numCache>
                <c:formatCode>General</c:formatCode>
                <c:ptCount val="11"/>
                <c:pt idx="0">
                  <c:v>100.0</c:v>
                </c:pt>
                <c:pt idx="1">
                  <c:v>1650.0</c:v>
                </c:pt>
                <c:pt idx="2">
                  <c:v>3500.0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Pt>
            <c:idx val="2"/>
            <c:marker>
              <c:symbol val="triangle"/>
              <c:size val="7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160.0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085256"/>
        <c:axId val="2119451576"/>
      </c:lineChart>
      <c:catAx>
        <c:axId val="209308525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9451576"/>
        <c:crosses val="autoZero"/>
        <c:auto val="1"/>
        <c:lblAlgn val="ctr"/>
        <c:lblOffset val="100"/>
        <c:noMultiLvlLbl val="0"/>
      </c:catAx>
      <c:valAx>
        <c:axId val="2119451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093085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5338665419723"/>
          <c:y val="0.261376632374343"/>
          <c:w val="0.279530020974138"/>
          <c:h val="0.17718174759948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chess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80%,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9299497925124"/>
          <c:y val="0.86332500914479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CLOSEDPATTERN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4.3</c:v>
                </c:pt>
                <c:pt idx="1">
                  <c:v>2.5</c:v>
                </c:pt>
                <c:pt idx="2">
                  <c:v>20.0</c:v>
                </c:pt>
                <c:pt idx="3">
                  <c:v>50.0</c:v>
                </c:pt>
                <c:pt idx="4">
                  <c:v>100.0</c:v>
                </c:pt>
                <c:pt idx="5">
                  <c:v>190.0</c:v>
                </c:pt>
                <c:pt idx="6">
                  <c:v>210.0</c:v>
                </c:pt>
                <c:pt idx="7">
                  <c:v>250.0</c:v>
                </c:pt>
                <c:pt idx="8">
                  <c:v>300.0</c:v>
                </c:pt>
                <c:pt idx="9">
                  <c:v>350.0</c:v>
                </c:pt>
                <c:pt idx="10">
                  <c:v>370.0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CP4IM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 w="19050">
                <a:solidFill>
                  <a:schemeClr val="tx1"/>
                </a:solidFill>
                <a:prstDash val="sysDash"/>
              </a:ln>
            </c:spPr>
          </c:marker>
          <c:dPt>
            <c:idx val="6"/>
            <c:marker>
              <c:symbol val="square"/>
              <c:size val="5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Feuil1!$C$2:$C$12</c:f>
              <c:numCache>
                <c:formatCode>General</c:formatCode>
                <c:ptCount val="11"/>
                <c:pt idx="0">
                  <c:v>2.4</c:v>
                </c:pt>
                <c:pt idx="1">
                  <c:v>50.0</c:v>
                </c:pt>
                <c:pt idx="2">
                  <c:v>170.0</c:v>
                </c:pt>
                <c:pt idx="3">
                  <c:v>400.0</c:v>
                </c:pt>
                <c:pt idx="4">
                  <c:v>1000.0</c:v>
                </c:pt>
                <c:pt idx="5">
                  <c:v>3000.0</c:v>
                </c:pt>
                <c:pt idx="6">
                  <c:v>3500.0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320.0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8585384"/>
        <c:axId val="2118587288"/>
      </c:lineChart>
      <c:catAx>
        <c:axId val="211858538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8587288"/>
        <c:crosses val="autoZero"/>
        <c:auto val="1"/>
        <c:lblAlgn val="ctr"/>
        <c:lblOffset val="100"/>
        <c:noMultiLvlLbl val="0"/>
      </c:catAx>
      <c:valAx>
        <c:axId val="2118587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8585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0575458900441"/>
          <c:y val="0.261632494459331"/>
          <c:w val="0.271469432500213"/>
          <c:h val="0.1744052086721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0" i="1"/>
              <a:t>connect</a:t>
            </a:r>
            <a:r>
              <a:rPr lang="en-GB" sz="1600" b="0"/>
              <a:t> (</a:t>
            </a:r>
            <a:r>
              <a:rPr lang="en-GB" sz="1600" b="0" i="0" u="none" strike="noStrike" baseline="0">
                <a:effectLst/>
              </a:rPr>
              <a:t>θ = 90%, </a:t>
            </a:r>
            <a:r>
              <a:rPr lang="en-GB" sz="1600" b="0" i="1" u="none" strike="noStrike" baseline="0">
                <a:effectLst/>
              </a:rPr>
              <a:t>lb </a:t>
            </a:r>
            <a:r>
              <a:rPr lang="en-GB" sz="1600" b="0" i="0" u="none" strike="noStrike" baseline="0">
                <a:effectLst/>
              </a:rPr>
              <a:t>= 2, </a:t>
            </a:r>
            <a:r>
              <a:rPr lang="en-GB" sz="1600" b="0" i="1" u="none" strike="noStrike" baseline="0">
                <a:effectLst/>
              </a:rPr>
              <a:t>ub </a:t>
            </a:r>
            <a:r>
              <a:rPr lang="en-GB" sz="1600" b="0" i="0" u="none" strike="noStrike" baseline="0">
                <a:effectLst/>
              </a:rPr>
              <a:t>= 10)</a:t>
            </a:r>
            <a:endParaRPr lang="en-GB" sz="1600" b="0"/>
          </a:p>
        </c:rich>
      </c:tx>
      <c:layout>
        <c:manualLayout>
          <c:xMode val="edge"/>
          <c:yMode val="edge"/>
          <c:x val="0.211670782700445"/>
          <c:y val="0.86653992636067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734473276146"/>
          <c:y val="0.0820036781690667"/>
          <c:w val="0.701517578001171"/>
          <c:h val="0.649204649372206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CLOSEDPATTERN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</c:spPr>
          </c:marker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Feuil1!$B$2:$B$12</c:f>
              <c:numCache>
                <c:formatCode>General</c:formatCode>
                <c:ptCount val="11"/>
                <c:pt idx="0">
                  <c:v>4.3</c:v>
                </c:pt>
                <c:pt idx="1">
                  <c:v>50.0</c:v>
                </c:pt>
                <c:pt idx="2">
                  <c:v>320.0</c:v>
                </c:pt>
                <c:pt idx="3">
                  <c:v>510.0</c:v>
                </c:pt>
                <c:pt idx="4">
                  <c:v>520.0</c:v>
                </c:pt>
                <c:pt idx="5">
                  <c:v>900.0</c:v>
                </c:pt>
                <c:pt idx="6">
                  <c:v>950.0</c:v>
                </c:pt>
                <c:pt idx="7">
                  <c:v>1000.0</c:v>
                </c:pt>
                <c:pt idx="8">
                  <c:v>1150.0</c:v>
                </c:pt>
                <c:pt idx="9">
                  <c:v>1200.0</c:v>
                </c:pt>
                <c:pt idx="10">
                  <c:v>1300.0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CP4IM</c:v>
                </c:pt>
              </c:strCache>
            </c:strRef>
          </c:tx>
          <c:spPr>
            <a:ln w="1905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 w="19050">
                <a:solidFill>
                  <a:schemeClr val="tx1"/>
                </a:solidFill>
                <a:prstDash val="sysDash"/>
              </a:ln>
            </c:spPr>
          </c:marker>
          <c:dPt>
            <c:idx val="2"/>
            <c:marker>
              <c:symbol val="square"/>
              <c:size val="7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Feuil1!$C$2:$C$12</c:f>
              <c:numCache>
                <c:formatCode>General</c:formatCode>
                <c:ptCount val="11"/>
                <c:pt idx="0">
                  <c:v>100.0</c:v>
                </c:pt>
                <c:pt idx="1">
                  <c:v>1650.0</c:v>
                </c:pt>
                <c:pt idx="2">
                  <c:v>3500.0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LCM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Pt>
            <c:idx val="2"/>
            <c:marker>
              <c:symbol val="triangle"/>
              <c:size val="7"/>
            </c:marker>
            <c:bubble3D val="0"/>
          </c:dPt>
          <c:cat>
            <c:numRef>
              <c:f>Feuil1!$A$2:$A$12</c:f>
              <c:numCache>
                <c:formatCode>General</c:formatCode>
                <c:ptCount val="11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7.0</c:v>
                </c:pt>
                <c:pt idx="6">
                  <c:v>8.0</c:v>
                </c:pt>
                <c:pt idx="7">
                  <c:v>9.0</c:v>
                </c:pt>
                <c:pt idx="8">
                  <c:v>10.0</c:v>
                </c:pt>
                <c:pt idx="9">
                  <c:v>11.0</c:v>
                </c:pt>
                <c:pt idx="10">
                  <c:v>12.0</c:v>
                </c:pt>
              </c:numCache>
            </c:numRef>
          </c:cat>
          <c:val>
            <c:numRef>
              <c:f>Feuil1!$D$2:$D$12</c:f>
              <c:numCache>
                <c:formatCode>General</c:formatCode>
                <c:ptCount val="11"/>
                <c:pt idx="0">
                  <c:v>1.0</c:v>
                </c:pt>
                <c:pt idx="1">
                  <c:v>160.0</c:v>
                </c:pt>
                <c:pt idx="2">
                  <c:v>3500.0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969592"/>
        <c:axId val="-2137937656"/>
      </c:lineChart>
      <c:catAx>
        <c:axId val="-213796959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GB" sz="1200"/>
                  <a:t>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7937656"/>
        <c:crosses val="autoZero"/>
        <c:auto val="1"/>
        <c:lblAlgn val="ctr"/>
        <c:lblOffset val="100"/>
        <c:noMultiLvlLbl val="0"/>
      </c:catAx>
      <c:valAx>
        <c:axId val="-21379376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times(s)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7969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5338665419723"/>
          <c:y val="0.261376632374343"/>
          <c:w val="0.279530020974138"/>
          <c:h val="0.17718174759948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B8A50-E78B-45BF-A8BC-D80D4FFB73A4}" type="datetimeFigureOut">
              <a:rPr lang="en-GB" smtClean="0"/>
              <a:t>14/05/17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1B750-512E-4A54-B25E-79BB411FE9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867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1BEE5-1FB4-4613-876D-D0AD634A50A9}" type="datetimeFigureOut">
              <a:rPr lang="en-GB" smtClean="0"/>
              <a:t>14/05/17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A2F4B-5AB7-4584-9890-D278D1CE84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0605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055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468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514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selected</a:t>
            </a:r>
            <a:r>
              <a:rPr lang="fr-FR" dirty="0" smtClean="0"/>
              <a:t> .. </a:t>
            </a:r>
            <a:r>
              <a:rPr lang="fr-FR" dirty="0" err="1" smtClean="0"/>
              <a:t>With</a:t>
            </a:r>
            <a:r>
              <a:rPr lang="fr-FR" dirty="0" smtClean="0"/>
              <a:t> large </a:t>
            </a:r>
            <a:r>
              <a:rPr lang="fr-FR" dirty="0" err="1" smtClean="0"/>
              <a:t>dataset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Average</a:t>
            </a:r>
            <a:r>
              <a:rPr lang="fr-FR" baseline="0" dirty="0" smtClean="0"/>
              <a:t> size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We</a:t>
            </a:r>
            <a:r>
              <a:rPr lang="fr-FR" baseline="0" dirty="0" smtClean="0"/>
              <a:t> have </a:t>
            </a:r>
            <a:r>
              <a:rPr lang="fr-FR" baseline="0" dirty="0" err="1" smtClean="0"/>
              <a:t>implemented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two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variants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347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3 importants </a:t>
            </a:r>
            <a:r>
              <a:rPr lang="fr-FR" dirty="0" err="1" smtClean="0"/>
              <a:t>results</a:t>
            </a:r>
            <a:r>
              <a:rPr lang="fr-FR" dirty="0" smtClean="0"/>
              <a:t>:</a:t>
            </a:r>
          </a:p>
          <a:p>
            <a:r>
              <a:rPr lang="fr-FR" dirty="0" smtClean="0"/>
              <a:t>1-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nodes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reified</a:t>
            </a:r>
            <a:endParaRPr lang="fr-FR" baseline="0" dirty="0" smtClean="0"/>
          </a:p>
          <a:p>
            <a:r>
              <a:rPr lang="fr-FR" baseline="0" dirty="0" smtClean="0"/>
              <a:t>2- </a:t>
            </a:r>
            <a:r>
              <a:rPr lang="fr-FR" baseline="0" dirty="0" err="1" smtClean="0"/>
              <a:t>nodes</a:t>
            </a:r>
            <a:r>
              <a:rPr lang="fr-FR" baseline="0" dirty="0" smtClean="0"/>
              <a:t> = 2*c-1</a:t>
            </a:r>
          </a:p>
          <a:p>
            <a:r>
              <a:rPr lang="fr-FR" baseline="0" dirty="0" smtClean="0"/>
              <a:t>3- time: </a:t>
            </a:r>
          </a:p>
          <a:p>
            <a:r>
              <a:rPr lang="fr-FR" baseline="0" dirty="0" smtClean="0"/>
              <a:t>4- </a:t>
            </a:r>
            <a:r>
              <a:rPr lang="fr-FR" baseline="0" dirty="0" err="1" smtClean="0"/>
              <a:t>fails</a:t>
            </a:r>
            <a:r>
              <a:rPr lang="fr-FR" baseline="0" dirty="0" smtClean="0"/>
              <a:t> = 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031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3 importants </a:t>
            </a:r>
            <a:r>
              <a:rPr lang="fr-FR" dirty="0" err="1" smtClean="0"/>
              <a:t>results</a:t>
            </a:r>
            <a:r>
              <a:rPr lang="fr-FR" dirty="0" smtClean="0"/>
              <a:t>:</a:t>
            </a:r>
          </a:p>
          <a:p>
            <a:r>
              <a:rPr lang="fr-FR" dirty="0" smtClean="0"/>
              <a:t>1-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nodes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reified</a:t>
            </a:r>
            <a:endParaRPr lang="fr-FR" baseline="0" dirty="0" smtClean="0"/>
          </a:p>
          <a:p>
            <a:r>
              <a:rPr lang="fr-FR" baseline="0" dirty="0" smtClean="0"/>
              <a:t>2- </a:t>
            </a:r>
            <a:r>
              <a:rPr lang="fr-FR" baseline="0" dirty="0" err="1" smtClean="0"/>
              <a:t>nodes</a:t>
            </a:r>
            <a:r>
              <a:rPr lang="fr-FR" baseline="0" dirty="0" smtClean="0"/>
              <a:t> = 2*c-1</a:t>
            </a:r>
          </a:p>
          <a:p>
            <a:r>
              <a:rPr lang="fr-FR" baseline="0" dirty="0" smtClean="0"/>
              <a:t>3- time: </a:t>
            </a:r>
          </a:p>
          <a:p>
            <a:r>
              <a:rPr lang="fr-FR" baseline="0" dirty="0" smtClean="0"/>
              <a:t>4- </a:t>
            </a:r>
            <a:r>
              <a:rPr lang="fr-FR" baseline="0" dirty="0" err="1" smtClean="0"/>
              <a:t>fails</a:t>
            </a:r>
            <a:r>
              <a:rPr lang="fr-FR" baseline="0" dirty="0" smtClean="0"/>
              <a:t> = 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031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3 importants </a:t>
            </a:r>
            <a:r>
              <a:rPr lang="fr-FR" dirty="0" err="1" smtClean="0"/>
              <a:t>results</a:t>
            </a:r>
            <a:r>
              <a:rPr lang="fr-FR" dirty="0" smtClean="0"/>
              <a:t>:</a:t>
            </a:r>
          </a:p>
          <a:p>
            <a:r>
              <a:rPr lang="fr-FR" dirty="0" smtClean="0"/>
              <a:t>1-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nodes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reified</a:t>
            </a:r>
            <a:endParaRPr lang="fr-FR" baseline="0" dirty="0" smtClean="0"/>
          </a:p>
          <a:p>
            <a:r>
              <a:rPr lang="fr-FR" baseline="0" dirty="0" smtClean="0"/>
              <a:t>2- </a:t>
            </a:r>
            <a:r>
              <a:rPr lang="fr-FR" baseline="0" dirty="0" err="1" smtClean="0"/>
              <a:t>nodes</a:t>
            </a:r>
            <a:r>
              <a:rPr lang="fr-FR" baseline="0" dirty="0" smtClean="0"/>
              <a:t> = 2*c-1</a:t>
            </a:r>
          </a:p>
          <a:p>
            <a:r>
              <a:rPr lang="fr-FR" baseline="0" dirty="0" smtClean="0"/>
              <a:t>3- time: </a:t>
            </a:r>
          </a:p>
          <a:p>
            <a:r>
              <a:rPr lang="fr-FR" baseline="0" dirty="0" smtClean="0"/>
              <a:t>4- </a:t>
            </a:r>
            <a:r>
              <a:rPr lang="fr-FR" baseline="0" dirty="0" err="1" smtClean="0"/>
              <a:t>fails</a:t>
            </a:r>
            <a:r>
              <a:rPr lang="fr-FR" baseline="0" dirty="0" smtClean="0"/>
              <a:t> = 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031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431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277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277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15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156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454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260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478485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4486-FBE4-4471-A1A4-3620A3498589}" type="datetime1">
              <a:rPr lang="fr-FR" smtClean="0"/>
              <a:t>14/05/17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9F5E4-FB9A-48F7-89EC-553FCF561C67}" type="datetime1">
              <a:rPr lang="fr-FR" smtClean="0"/>
              <a:t>14/05/17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D9AA-0DDA-4C7F-948F-FE50C2982370}" type="datetime1">
              <a:rPr lang="fr-FR" smtClean="0"/>
              <a:t>14/05/17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3F23-24B4-4572-8CD8-1BD1B52F6079}" type="datetime1">
              <a:rPr lang="fr-FR" smtClean="0"/>
              <a:t>14/05/17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52731-F1A4-43D8-A074-1CF8C1470278}" type="datetime1">
              <a:rPr lang="fr-FR" smtClean="0"/>
              <a:t>14/05/17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437B-2C5F-4E2E-BEBA-69CB51FFF0E4}" type="datetime1">
              <a:rPr lang="fr-FR" smtClean="0"/>
              <a:t>14/05/17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6A54-A945-45E0-9301-5079E8B9E5E2}" type="datetime1">
              <a:rPr lang="fr-FR" smtClean="0"/>
              <a:t>14/05/17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C340-8152-482B-8B23-A5AC5EC0D7C3}" type="datetime1">
              <a:rPr lang="fr-FR" smtClean="0"/>
              <a:t>14/05/17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3AC7-48A6-4EE6-AEDE-3AC8B0085757}" type="datetime1">
              <a:rPr lang="fr-FR" smtClean="0"/>
              <a:t>14/05/17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56C8-5F71-420C-AF13-F5481A9098E9}" type="datetime1">
              <a:rPr lang="fr-FR" smtClean="0"/>
              <a:t>14/05/17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6F51-7B89-4BF7-BEE7-EEF5CFAEFA65}" type="datetime1">
              <a:rPr lang="fr-FR" smtClean="0"/>
              <a:t>14/05/17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EC57B-C0F0-4236-A5B3-54E4680B0D9E}" type="datetime1">
              <a:rPr lang="fr-FR" smtClean="0"/>
              <a:t>14/05/17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Relationship Id="rId3" Type="http://schemas.openxmlformats.org/officeDocument/2006/relationships/chart" Target="../charts/char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/>
              <a:t>N. Lazaar</a:t>
            </a:r>
            <a:r>
              <a:rPr lang="fr-FR" sz="2400" baseline="30000" dirty="0"/>
              <a:t>2 </a:t>
            </a:r>
            <a:r>
              <a:rPr lang="fr-FR" sz="2400" baseline="30000" dirty="0" smtClean="0"/>
              <a:t>	</a:t>
            </a:r>
            <a:r>
              <a:rPr lang="fr-FR" sz="2400" dirty="0"/>
              <a:t>Y. </a:t>
            </a:r>
            <a:r>
              <a:rPr lang="fr-FR" sz="2400" dirty="0" smtClean="0"/>
              <a:t>Lebbah</a:t>
            </a:r>
            <a:r>
              <a:rPr lang="fr-FR" sz="2400" baseline="30000" dirty="0" smtClean="0"/>
              <a:t>1	</a:t>
            </a:r>
            <a:r>
              <a:rPr lang="fr-FR" sz="2400" dirty="0"/>
              <a:t>S. </a:t>
            </a:r>
            <a:r>
              <a:rPr lang="fr-FR" sz="2400" dirty="0" smtClean="0"/>
              <a:t>Loudni</a:t>
            </a:r>
            <a:r>
              <a:rPr lang="fr-FR" sz="2400" baseline="30000" dirty="0" smtClean="0"/>
              <a:t>3	</a:t>
            </a:r>
            <a:r>
              <a:rPr lang="fr-FR" sz="2400" b="1" dirty="0" smtClean="0"/>
              <a:t>M. Maamar</a:t>
            </a:r>
            <a:r>
              <a:rPr lang="fr-FR" sz="2400" baseline="30000" dirty="0" smtClean="0"/>
              <a:t>1,2		</a:t>
            </a:r>
            <a:r>
              <a:rPr lang="fr-FR" sz="2400" dirty="0" smtClean="0"/>
              <a:t>V. Lemière</a:t>
            </a:r>
            <a:r>
              <a:rPr lang="fr-FR" sz="2400" baseline="30000" dirty="0" smtClean="0"/>
              <a:t>3	</a:t>
            </a:r>
            <a:r>
              <a:rPr lang="fr-FR" sz="2400" dirty="0" smtClean="0"/>
              <a:t>C. Bessiere</a:t>
            </a:r>
            <a:r>
              <a:rPr lang="fr-FR" sz="2400" baseline="30000" dirty="0" smtClean="0"/>
              <a:t>2	</a:t>
            </a:r>
            <a:r>
              <a:rPr lang="fr-FR" sz="2400" dirty="0" smtClean="0"/>
              <a:t>P. Boizumault</a:t>
            </a:r>
            <a:r>
              <a:rPr lang="fr-FR" sz="2400" baseline="30000" dirty="0" smtClean="0"/>
              <a:t>3 </a:t>
            </a:r>
            <a:endParaRPr lang="fr-FR" sz="2400" baseline="30000" dirty="0"/>
          </a:p>
          <a:p>
            <a:pPr marL="0" indent="0" algn="ctr">
              <a:buNone/>
            </a:pPr>
            <a:endParaRPr lang="fr-FR" sz="2000" b="1" baseline="30000" dirty="0" smtClean="0"/>
          </a:p>
          <a:p>
            <a:pPr marL="0" indent="0" algn="ctr">
              <a:buNone/>
            </a:pPr>
            <a:r>
              <a:rPr lang="fr-FR" sz="2000" b="1" baseline="30000" dirty="0" smtClean="0"/>
              <a:t>1 </a:t>
            </a:r>
            <a:r>
              <a:rPr lang="fr-FR" sz="2000" dirty="0" smtClean="0"/>
              <a:t>Lab. LITIO, </a:t>
            </a:r>
            <a:r>
              <a:rPr lang="en-GB" sz="2000" dirty="0" smtClean="0"/>
              <a:t>University</a:t>
            </a:r>
            <a:r>
              <a:rPr lang="fr-FR" sz="2000" dirty="0" smtClean="0"/>
              <a:t> of Oran 1 – </a:t>
            </a:r>
            <a:r>
              <a:rPr lang="en-GB" sz="2000" dirty="0" smtClean="0"/>
              <a:t>Algeria</a:t>
            </a:r>
          </a:p>
          <a:p>
            <a:pPr marL="0" indent="0" algn="ctr">
              <a:buNone/>
            </a:pPr>
            <a:r>
              <a:rPr lang="fr-FR" sz="2000" b="1" baseline="30000" dirty="0" smtClean="0"/>
              <a:t>2  </a:t>
            </a:r>
            <a:r>
              <a:rPr lang="fr-FR" sz="2000" dirty="0" smtClean="0"/>
              <a:t>Lab. LIRMM, </a:t>
            </a:r>
            <a:r>
              <a:rPr lang="en-GB" sz="2000" dirty="0" smtClean="0"/>
              <a:t>University</a:t>
            </a:r>
            <a:r>
              <a:rPr lang="fr-FR" sz="2000" dirty="0" smtClean="0"/>
              <a:t> of Montpellier – France</a:t>
            </a:r>
          </a:p>
          <a:p>
            <a:pPr marL="0" indent="0" algn="ctr">
              <a:buNone/>
            </a:pPr>
            <a:r>
              <a:rPr lang="fr-FR" sz="2000" b="1" baseline="30000" dirty="0" smtClean="0"/>
              <a:t>3  </a:t>
            </a:r>
            <a:r>
              <a:rPr lang="fr-FR" sz="2000" dirty="0" smtClean="0"/>
              <a:t>Lab. GREYC, </a:t>
            </a:r>
            <a:r>
              <a:rPr lang="en-GB" sz="2000" dirty="0" smtClean="0"/>
              <a:t>University</a:t>
            </a:r>
            <a:r>
              <a:rPr lang="fr-FR" sz="2000" dirty="0" smtClean="0"/>
              <a:t> of Caen – France</a:t>
            </a:r>
          </a:p>
          <a:p>
            <a:pPr marL="0" indent="0" algn="ctr">
              <a:buNone/>
            </a:pPr>
            <a:endParaRPr lang="fr-FR" sz="24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CP 2016</a:t>
            </a:r>
          </a:p>
          <a:p>
            <a:pPr marL="0" indent="0" algn="ctr">
              <a:buNone/>
            </a:pPr>
            <a:r>
              <a:rPr lang="fr-FR" sz="2400" i="1" dirty="0" smtClean="0"/>
              <a:t>Toulouse</a:t>
            </a:r>
            <a:r>
              <a:rPr lang="fr-FR" sz="2400" dirty="0" smtClean="0"/>
              <a:t>, </a:t>
            </a:r>
            <a:r>
              <a:rPr lang="fr-FR" sz="2400" i="1" dirty="0" smtClean="0"/>
              <a:t>France</a:t>
            </a:r>
            <a:r>
              <a:rPr lang="fr-FR" sz="2400" dirty="0" smtClean="0"/>
              <a:t>, 6 </a:t>
            </a:r>
            <a:r>
              <a:rPr lang="en-GB" sz="2400" i="1" dirty="0" smtClean="0"/>
              <a:t>September</a:t>
            </a:r>
            <a:r>
              <a:rPr lang="fr-FR" sz="2400" dirty="0" smtClean="0"/>
              <a:t> 2016</a:t>
            </a:r>
          </a:p>
          <a:p>
            <a:pPr marL="0" indent="0" algn="ctr">
              <a:buNone/>
            </a:pPr>
            <a:endParaRPr lang="en-GB" sz="24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51216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fr-F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Global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Constraint</a:t>
            </a:r>
            <a:r>
              <a:rPr lang="fr-F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for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Closed</a:t>
            </a:r>
            <a:r>
              <a:rPr lang="fr-F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Frequent</a:t>
            </a:r>
            <a:r>
              <a:rPr lang="fr-FR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Itemset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Mining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44278"/>
            <a:ext cx="6970018" cy="112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303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00200"/>
            <a:ext cx="8352928" cy="48531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b="1" dirty="0" smtClean="0">
                <a:solidFill>
                  <a:srgbClr val="0070C0"/>
                </a:solidFill>
              </a:rPr>
              <a:t>3 Filtering rules</a:t>
            </a:r>
          </a:p>
          <a:p>
            <a:pPr marL="0" indent="0" algn="just">
              <a:buNone/>
            </a:pPr>
            <a:r>
              <a:rPr lang="en-GB" dirty="0" smtClean="0">
                <a:solidFill>
                  <a:srgbClr val="00B050"/>
                </a:solidFill>
              </a:rPr>
              <a:t>0 ∉ D(</a:t>
            </a:r>
            <a:r>
              <a:rPr lang="en-GB" dirty="0" err="1" smtClean="0">
                <a:solidFill>
                  <a:srgbClr val="00B050"/>
                </a:solidFill>
              </a:rPr>
              <a:t>P</a:t>
            </a:r>
            <a:r>
              <a:rPr lang="en-GB" sz="3600" b="1" baseline="-25000" dirty="0" err="1" smtClean="0">
                <a:solidFill>
                  <a:srgbClr val="00B050"/>
                </a:solidFill>
              </a:rPr>
              <a:t>j</a:t>
            </a:r>
            <a:r>
              <a:rPr lang="en-GB" dirty="0" smtClean="0">
                <a:solidFill>
                  <a:srgbClr val="00B050"/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en-GB" sz="2800" b="1" dirty="0" smtClean="0">
                <a:solidFill>
                  <a:srgbClr val="262626"/>
                </a:solidFill>
              </a:rPr>
              <a:t>Rule 1: </a:t>
            </a:r>
            <a:r>
              <a:rPr lang="en-GB" sz="2800" dirty="0" smtClean="0">
                <a:solidFill>
                  <a:srgbClr val="262626"/>
                </a:solidFill>
              </a:rPr>
              <a:t>full extension items</a:t>
            </a:r>
          </a:p>
          <a:p>
            <a:pPr marL="0" indent="0" algn="just">
              <a:buNone/>
            </a:pPr>
            <a:endParaRPr lang="en-GB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dirty="0" smtClean="0">
                <a:solidFill>
                  <a:srgbClr val="00B050"/>
                </a:solidFill>
              </a:rPr>
              <a:t>1 ∉ D(</a:t>
            </a:r>
            <a:r>
              <a:rPr lang="en-GB" dirty="0" err="1" smtClean="0">
                <a:solidFill>
                  <a:srgbClr val="00B050"/>
                </a:solidFill>
              </a:rPr>
              <a:t>P</a:t>
            </a:r>
            <a:r>
              <a:rPr lang="en-GB" sz="3600" b="1" baseline="-25000" dirty="0" err="1" smtClean="0">
                <a:solidFill>
                  <a:srgbClr val="00B050"/>
                </a:solidFill>
              </a:rPr>
              <a:t>j</a:t>
            </a:r>
            <a:r>
              <a:rPr lang="en-GB" dirty="0" smtClean="0">
                <a:solidFill>
                  <a:srgbClr val="00B050"/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en-GB" sz="2800" b="1" dirty="0" smtClean="0">
                <a:solidFill>
                  <a:srgbClr val="262626"/>
                </a:solidFill>
              </a:rPr>
              <a:t>Rule 2:</a:t>
            </a:r>
            <a:r>
              <a:rPr lang="en-GB" sz="2800" dirty="0" smtClean="0">
                <a:solidFill>
                  <a:srgbClr val="262626"/>
                </a:solidFill>
              </a:rPr>
              <a:t> infrequent items</a:t>
            </a:r>
          </a:p>
          <a:p>
            <a:pPr marL="0" indent="0" algn="just">
              <a:buNone/>
            </a:pPr>
            <a:r>
              <a:rPr lang="en-GB" sz="2800" b="1" dirty="0" smtClean="0">
                <a:solidFill>
                  <a:srgbClr val="262626"/>
                </a:solidFill>
              </a:rPr>
              <a:t>Rule 3: </a:t>
            </a:r>
            <a:r>
              <a:rPr lang="en-GB" sz="2800" dirty="0" smtClean="0">
                <a:solidFill>
                  <a:srgbClr val="262626"/>
                </a:solidFill>
              </a:rPr>
              <a:t>Absent items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Filtering rules</a:t>
            </a:r>
            <a:endParaRPr lang="en-GB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2"/>
            <a:ext cx="3466667" cy="175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2972763"/>
            <a:ext cx="4104456" cy="5282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5478" y="4662834"/>
            <a:ext cx="4104456" cy="4320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5478" y="5157192"/>
            <a:ext cx="4104456" cy="4804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436096" y="3645024"/>
            <a:ext cx="722312" cy="2281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436096" y="3905436"/>
            <a:ext cx="72231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436096" y="4139828"/>
            <a:ext cx="72231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Connecteur droit avec flèche 14"/>
          <p:cNvCxnSpPr>
            <a:stCxn id="9" idx="3"/>
          </p:cNvCxnSpPr>
          <p:nvPr/>
        </p:nvCxnSpPr>
        <p:spPr>
          <a:xfrm>
            <a:off x="6158408" y="3759083"/>
            <a:ext cx="71784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6158408" y="4015871"/>
            <a:ext cx="71784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6158408" y="4247840"/>
            <a:ext cx="71784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6953405" y="3645024"/>
            <a:ext cx="210883" cy="79208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7058846" y="2852936"/>
            <a:ext cx="0" cy="7920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091690" y="2555612"/>
            <a:ext cx="1934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D must be present</a:t>
            </a:r>
            <a:endParaRPr lang="en-GB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6701374" y="480496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θ = 2</a:t>
            </a:r>
            <a:endParaRPr lang="en-GB" b="1" dirty="0"/>
          </a:p>
        </p:txBody>
      </p:sp>
      <p:sp>
        <p:nvSpPr>
          <p:cNvPr id="24" name="Rectangle 23"/>
          <p:cNvSpPr/>
          <p:nvPr/>
        </p:nvSpPr>
        <p:spPr>
          <a:xfrm>
            <a:off x="8244408" y="3417965"/>
            <a:ext cx="360040" cy="22705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8424428" y="3645024"/>
            <a:ext cx="0" cy="144985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7596336" y="5085184"/>
            <a:ext cx="1594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H is infrequent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291612" y="3391013"/>
            <a:ext cx="232716" cy="12448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Connecteur droit avec flèche 33"/>
          <p:cNvCxnSpPr/>
          <p:nvPr/>
        </p:nvCxnSpPr>
        <p:spPr>
          <a:xfrm>
            <a:off x="7526560" y="3531494"/>
            <a:ext cx="71784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7407970" y="4635883"/>
            <a:ext cx="0" cy="10017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6715110" y="5579948"/>
            <a:ext cx="1597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 assigned to 0</a:t>
            </a:r>
            <a:endParaRPr lang="en-GB" b="1" dirty="0"/>
          </a:p>
        </p:txBody>
      </p:sp>
      <p:sp>
        <p:nvSpPr>
          <p:cNvPr id="41" name="Rectangle 40"/>
          <p:cNvSpPr/>
          <p:nvPr/>
        </p:nvSpPr>
        <p:spPr>
          <a:xfrm>
            <a:off x="7923327" y="3417965"/>
            <a:ext cx="360040" cy="22705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7912155" y="4413181"/>
            <a:ext cx="360040" cy="22705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8092175" y="2492896"/>
            <a:ext cx="0" cy="89811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7407970" y="1916832"/>
            <a:ext cx="1510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      G =&gt;</a:t>
            </a:r>
            <a:r>
              <a:rPr lang="en-GB" dirty="0" smtClean="0"/>
              <a:t> </a:t>
            </a:r>
            <a:r>
              <a:rPr lang="en-GB" b="1" dirty="0" smtClean="0"/>
              <a:t>E</a:t>
            </a:r>
          </a:p>
          <a:p>
            <a:r>
              <a:rPr lang="en-GB" b="1" dirty="0" smtClean="0"/>
              <a:t>E = 0 =&gt; G = 0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1896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9" grpId="0" animBg="1"/>
      <p:bldP spid="9" grpId="1" animBg="1"/>
      <p:bldP spid="12" grpId="0" animBg="1"/>
      <p:bldP spid="12" grpId="1" animBg="1"/>
      <p:bldP spid="13" grpId="0" animBg="1"/>
      <p:bldP spid="13" grpId="1" animBg="1"/>
      <p:bldP spid="18" grpId="0" animBg="1"/>
      <p:bldP spid="18" grpId="1" animBg="1"/>
      <p:bldP spid="22" grpId="0"/>
      <p:bldP spid="22" grpId="1"/>
      <p:bldP spid="23" grpId="0"/>
      <p:bldP spid="23" grpId="1"/>
      <p:bldP spid="24" grpId="0" animBg="1"/>
      <p:bldP spid="24" grpId="1" animBg="1"/>
      <p:bldP spid="29" grpId="0"/>
      <p:bldP spid="29" grpId="1"/>
      <p:bldP spid="32" grpId="0" animBg="1"/>
      <p:bldP spid="32" grpId="1" animBg="1"/>
      <p:bldP spid="32" grpId="2" animBg="1"/>
      <p:bldP spid="40" grpId="0"/>
      <p:bldP spid="41" grpId="0" animBg="1"/>
      <p:bldP spid="42" grpId="0" animBg="1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    </a:t>
            </a:r>
            <a:r>
              <a:rPr lang="en-GB" sz="3600" b="1" dirty="0" smtClean="0">
                <a:solidFill>
                  <a:srgbClr val="C00000"/>
                </a:solidFill>
              </a:rPr>
              <a:t>Algorithm: </a:t>
            </a:r>
            <a:r>
              <a:rPr lang="en-GB" sz="2400" i="1" dirty="0" smtClean="0"/>
              <a:t>n</a:t>
            </a:r>
            <a:r>
              <a:rPr lang="en-GB" sz="2400" dirty="0" smtClean="0"/>
              <a:t>: items, </a:t>
            </a:r>
            <a:r>
              <a:rPr lang="en-GB" sz="2400" i="1" dirty="0" smtClean="0"/>
              <a:t>m</a:t>
            </a:r>
            <a:r>
              <a:rPr lang="en-GB" sz="2400" dirty="0" smtClean="0"/>
              <a:t>: transactions</a:t>
            </a:r>
            <a:endParaRPr lang="en-GB" sz="4000" dirty="0" smtClean="0"/>
          </a:p>
          <a:p>
            <a:pPr marL="457200" lvl="1" indent="0">
              <a:buNone/>
            </a:pPr>
            <a:r>
              <a:rPr lang="en-GB" sz="3600" b="1" dirty="0" smtClean="0"/>
              <a:t> </a:t>
            </a:r>
            <a:r>
              <a:rPr lang="en-GB" sz="3600" dirty="0" smtClean="0"/>
              <a:t>for each free variable</a:t>
            </a:r>
            <a:endParaRPr lang="en-GB" sz="3600" baseline="-25000" dirty="0" smtClean="0"/>
          </a:p>
          <a:p>
            <a:pPr lvl="2"/>
            <a:r>
              <a:rPr lang="en-GB" sz="3200" b="1" dirty="0" smtClean="0">
                <a:solidFill>
                  <a:srgbClr val="00B050"/>
                </a:solidFill>
              </a:rPr>
              <a:t>rule 1:</a:t>
            </a:r>
            <a:r>
              <a:rPr lang="en-GB" sz="3200" b="1" dirty="0" smtClean="0"/>
              <a:t> </a:t>
            </a:r>
            <a:r>
              <a:rPr lang="en-GB" sz="3200" dirty="0" smtClean="0"/>
              <a:t>maintained</a:t>
            </a:r>
            <a:r>
              <a:rPr lang="en-GB" sz="3200" b="1" dirty="0" smtClean="0"/>
              <a:t> </a:t>
            </a:r>
            <a:r>
              <a:rPr lang="en-GB" sz="3200" dirty="0" smtClean="0"/>
              <a:t>(O(</a:t>
            </a:r>
            <a:r>
              <a:rPr lang="en-GB" sz="3200" i="1" dirty="0" smtClean="0"/>
              <a:t>n</a:t>
            </a:r>
            <a:r>
              <a:rPr lang="en-GB" sz="3200" dirty="0" smtClean="0"/>
              <a:t> x </a:t>
            </a:r>
            <a:r>
              <a:rPr lang="en-GB" sz="3200" i="1" dirty="0" smtClean="0"/>
              <a:t>m</a:t>
            </a:r>
            <a:r>
              <a:rPr lang="en-GB" sz="3200" dirty="0" smtClean="0"/>
              <a:t>))</a:t>
            </a:r>
          </a:p>
          <a:p>
            <a:pPr lvl="2"/>
            <a:r>
              <a:rPr lang="en-GB" sz="3200" b="1" dirty="0" smtClean="0">
                <a:solidFill>
                  <a:srgbClr val="00B050"/>
                </a:solidFill>
              </a:rPr>
              <a:t>rule 2:</a:t>
            </a:r>
            <a:r>
              <a:rPr lang="en-GB" sz="3200" b="1" dirty="0" smtClean="0"/>
              <a:t> </a:t>
            </a:r>
            <a:r>
              <a:rPr lang="en-GB" sz="3200" dirty="0" smtClean="0"/>
              <a:t>maintained</a:t>
            </a:r>
            <a:r>
              <a:rPr lang="en-GB" sz="3200" b="1" dirty="0" smtClean="0"/>
              <a:t> </a:t>
            </a:r>
            <a:r>
              <a:rPr lang="en-GB" sz="3200" dirty="0" smtClean="0"/>
              <a:t>(O(</a:t>
            </a:r>
            <a:r>
              <a:rPr lang="en-GB" sz="3200" i="1" dirty="0" smtClean="0"/>
              <a:t>n</a:t>
            </a:r>
            <a:r>
              <a:rPr lang="en-GB" sz="3200" dirty="0" smtClean="0"/>
              <a:t> x </a:t>
            </a:r>
            <a:r>
              <a:rPr lang="en-GB" sz="3200" i="1" dirty="0" smtClean="0"/>
              <a:t>m</a:t>
            </a:r>
            <a:r>
              <a:rPr lang="en-GB" sz="3200" dirty="0" smtClean="0"/>
              <a:t>))</a:t>
            </a:r>
          </a:p>
          <a:p>
            <a:pPr marL="914400" lvl="2" indent="0">
              <a:buNone/>
            </a:pPr>
            <a:r>
              <a:rPr lang="fr-FR" sz="3200" dirty="0" smtClean="0"/>
              <a:t>for </a:t>
            </a:r>
            <a:r>
              <a:rPr lang="en-GB" sz="3200" dirty="0" smtClean="0"/>
              <a:t>each</a:t>
            </a:r>
            <a:r>
              <a:rPr lang="fr-FR" sz="3200" dirty="0" smtClean="0"/>
              <a:t> absent item</a:t>
            </a:r>
            <a:endParaRPr lang="en-GB" sz="3200" b="1" i="1" baseline="-25000" dirty="0" smtClean="0"/>
          </a:p>
          <a:p>
            <a:pPr lvl="2" indent="20638"/>
            <a:r>
              <a:rPr lang="en-GB" sz="3200" b="1" dirty="0" smtClean="0">
                <a:solidFill>
                  <a:srgbClr val="00B050"/>
                </a:solidFill>
              </a:rPr>
              <a:t>  rule 3:</a:t>
            </a:r>
            <a:r>
              <a:rPr lang="en-GB" sz="3200" b="1" dirty="0" smtClean="0"/>
              <a:t> </a:t>
            </a:r>
            <a:r>
              <a:rPr lang="en-GB" sz="3200" dirty="0" smtClean="0"/>
              <a:t>maintained</a:t>
            </a:r>
            <a:r>
              <a:rPr lang="en-GB" sz="3200" b="1" dirty="0" smtClean="0"/>
              <a:t> </a:t>
            </a:r>
            <a:r>
              <a:rPr lang="en-GB" sz="3200" dirty="0" smtClean="0"/>
              <a:t>(O(</a:t>
            </a:r>
            <a:r>
              <a:rPr lang="en-GB" sz="3200" i="1" dirty="0" smtClean="0"/>
              <a:t>n</a:t>
            </a:r>
            <a:r>
              <a:rPr lang="en-GB" sz="3200" dirty="0" smtClean="0"/>
              <a:t> x (</a:t>
            </a:r>
            <a:r>
              <a:rPr lang="en-GB" sz="3200" i="1" dirty="0" smtClean="0"/>
              <a:t>n</a:t>
            </a:r>
            <a:r>
              <a:rPr lang="en-GB" sz="3200" dirty="0" smtClean="0"/>
              <a:t> x </a:t>
            </a:r>
            <a:r>
              <a:rPr lang="en-GB" sz="3200" i="1" dirty="0" smtClean="0"/>
              <a:t>m</a:t>
            </a:r>
            <a:r>
              <a:rPr lang="en-GB" sz="3200" dirty="0" smtClean="0"/>
              <a:t>)))</a:t>
            </a:r>
          </a:p>
          <a:p>
            <a:pPr marL="914400" lvl="2" indent="0">
              <a:buNone/>
            </a:pPr>
            <a:endParaRPr lang="en-GB" sz="3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Filtering algorithm &amp; Complexity</a:t>
            </a:r>
            <a:endParaRPr lang="en-GB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7" name="Connecteur en angle 6"/>
          <p:cNvCxnSpPr/>
          <p:nvPr/>
        </p:nvCxnSpPr>
        <p:spPr>
          <a:xfrm rot="16200000" flipH="1">
            <a:off x="235981" y="3701493"/>
            <a:ext cx="2695368" cy="648082"/>
          </a:xfrm>
          <a:prstGeom prst="bentConnector3">
            <a:avLst>
              <a:gd name="adj1" fmla="val 10041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619448" y="5787261"/>
            <a:ext cx="5090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Time:</a:t>
            </a:r>
            <a:r>
              <a:rPr lang="en-GB" sz="2800" i="1" dirty="0" smtClean="0"/>
              <a:t> O</a:t>
            </a:r>
            <a:r>
              <a:rPr lang="en-GB" sz="2800" dirty="0" smtClean="0"/>
              <a:t>(</a:t>
            </a:r>
            <a:r>
              <a:rPr lang="en-GB" sz="2800" i="1" dirty="0" smtClean="0"/>
              <a:t>n</a:t>
            </a:r>
            <a:r>
              <a:rPr lang="en-GB" sz="2800" dirty="0" smtClean="0"/>
              <a:t> </a:t>
            </a:r>
            <a:r>
              <a:rPr lang="en-GB" sz="2800" dirty="0"/>
              <a:t>x (</a:t>
            </a:r>
            <a:r>
              <a:rPr lang="en-GB" sz="2800" i="1" dirty="0"/>
              <a:t>n</a:t>
            </a:r>
            <a:r>
              <a:rPr lang="en-GB" sz="2800" dirty="0"/>
              <a:t> x </a:t>
            </a:r>
            <a:r>
              <a:rPr lang="en-GB" sz="2800" i="1" dirty="0"/>
              <a:t>m</a:t>
            </a:r>
            <a:r>
              <a:rPr lang="en-GB" sz="2800" dirty="0" smtClean="0"/>
              <a:t>)): Cubic</a:t>
            </a:r>
            <a:endParaRPr lang="en-GB" sz="2800" i="1" dirty="0"/>
          </a:p>
          <a:p>
            <a:r>
              <a:rPr lang="fr-FR" sz="2800" dirty="0" err="1" smtClean="0"/>
              <a:t>Space</a:t>
            </a:r>
            <a:r>
              <a:rPr lang="fr-FR" sz="2800" dirty="0" smtClean="0"/>
              <a:t>:</a:t>
            </a:r>
            <a:r>
              <a:rPr lang="fr-FR" sz="2800" i="1" dirty="0" smtClean="0"/>
              <a:t> </a:t>
            </a:r>
            <a:r>
              <a:rPr lang="en-GB" sz="2800" dirty="0"/>
              <a:t>O(</a:t>
            </a:r>
            <a:r>
              <a:rPr lang="en-GB" sz="2800" i="1" dirty="0"/>
              <a:t>n</a:t>
            </a:r>
            <a:r>
              <a:rPr lang="en-GB" sz="2800" dirty="0"/>
              <a:t> x </a:t>
            </a:r>
            <a:r>
              <a:rPr lang="en-GB" sz="2800" i="1" dirty="0"/>
              <a:t>m</a:t>
            </a:r>
            <a:r>
              <a:rPr lang="en-GB" sz="2800" dirty="0" smtClean="0"/>
              <a:t>): Quadratic</a:t>
            </a:r>
            <a:endParaRPr lang="en-GB" sz="2800" dirty="0"/>
          </a:p>
        </p:txBody>
      </p:sp>
      <p:cxnSp>
        <p:nvCxnSpPr>
          <p:cNvPr id="40" name="Connecteur en angle 39"/>
          <p:cNvCxnSpPr/>
          <p:nvPr/>
        </p:nvCxnSpPr>
        <p:spPr>
          <a:xfrm rot="16200000" flipH="1">
            <a:off x="1349645" y="4599124"/>
            <a:ext cx="720080" cy="252040"/>
          </a:xfrm>
          <a:prstGeom prst="bentConnector3">
            <a:avLst>
              <a:gd name="adj1" fmla="val 10291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3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Ellipse 167"/>
          <p:cNvSpPr/>
          <p:nvPr/>
        </p:nvSpPr>
        <p:spPr>
          <a:xfrm>
            <a:off x="7943428" y="6351164"/>
            <a:ext cx="288032" cy="2787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7" name="Ellipse 166"/>
          <p:cNvSpPr/>
          <p:nvPr/>
        </p:nvSpPr>
        <p:spPr>
          <a:xfrm>
            <a:off x="7942377" y="5588869"/>
            <a:ext cx="288032" cy="2787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5" name="Ellipse 164"/>
          <p:cNvSpPr/>
          <p:nvPr/>
        </p:nvSpPr>
        <p:spPr>
          <a:xfrm>
            <a:off x="8558215" y="6357097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6" name="Ellipse 165"/>
          <p:cNvSpPr/>
          <p:nvPr/>
        </p:nvSpPr>
        <p:spPr>
          <a:xfrm>
            <a:off x="8537376" y="5582331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8510773" y="4039629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6" name="Ellipse 135"/>
          <p:cNvSpPr/>
          <p:nvPr/>
        </p:nvSpPr>
        <p:spPr>
          <a:xfrm>
            <a:off x="7803259" y="4005741"/>
            <a:ext cx="288032" cy="2787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79512" y="6403303"/>
            <a:ext cx="86197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12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21308" y="116632"/>
            <a:ext cx="8229600" cy="864096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 vs </a:t>
            </a:r>
            <a:r>
              <a:rPr lang="en-GB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Reified</a:t>
            </a:r>
            <a:endParaRPr lang="en-GB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9912" y="4725144"/>
            <a:ext cx="1907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At each node</a:t>
            </a:r>
            <a:r>
              <a:rPr lang="fr-FR" b="1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: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GB" dirty="0" smtClean="0"/>
              <a:t>∉ </a:t>
            </a:r>
            <a:r>
              <a:rPr lang="en-GB" i="1" dirty="0" smtClean="0"/>
              <a:t>D</a:t>
            </a:r>
            <a:r>
              <a:rPr lang="en-GB" dirty="0" smtClean="0"/>
              <a:t>(</a:t>
            </a:r>
            <a:r>
              <a:rPr lang="en-GB" i="1" dirty="0" err="1" smtClean="0"/>
              <a:t>P</a:t>
            </a:r>
            <a:r>
              <a:rPr lang="en-GB" b="1" baseline="-25000" dirty="0" err="1" smtClean="0"/>
              <a:t>j</a:t>
            </a:r>
            <a:r>
              <a:rPr lang="en-GB" dirty="0" smtClean="0"/>
              <a:t>) : </a:t>
            </a:r>
            <a:r>
              <a:rPr lang="fr-FR" dirty="0" smtClean="0"/>
              <a:t>rule1</a:t>
            </a:r>
            <a:endParaRPr lang="fr-FR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dirty="0" smtClean="0"/>
              <a:t>∉ </a:t>
            </a:r>
            <a:r>
              <a:rPr lang="en-GB" i="1" dirty="0" smtClean="0"/>
              <a:t>D</a:t>
            </a:r>
            <a:r>
              <a:rPr lang="en-GB" dirty="0" smtClean="0"/>
              <a:t>(</a:t>
            </a:r>
            <a:r>
              <a:rPr lang="en-GB" i="1" dirty="0" err="1" smtClean="0"/>
              <a:t>P</a:t>
            </a:r>
            <a:r>
              <a:rPr lang="en-GB" baseline="-25000" dirty="0" err="1" smtClean="0"/>
              <a:t>j</a:t>
            </a:r>
            <a:r>
              <a:rPr lang="en-GB" dirty="0" smtClean="0"/>
              <a:t>) : </a:t>
            </a:r>
            <a:r>
              <a:rPr lang="fr-FR" dirty="0" smtClean="0"/>
              <a:t>rule2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GB" dirty="0" smtClean="0"/>
              <a:t>∉ </a:t>
            </a:r>
            <a:r>
              <a:rPr lang="en-GB" i="1" dirty="0" smtClean="0"/>
              <a:t>D</a:t>
            </a:r>
            <a:r>
              <a:rPr lang="en-GB" dirty="0" smtClean="0"/>
              <a:t>(</a:t>
            </a:r>
            <a:r>
              <a:rPr lang="en-GB" i="1" dirty="0" err="1" smtClean="0"/>
              <a:t>P</a:t>
            </a:r>
            <a:r>
              <a:rPr lang="en-GB" baseline="-25000" dirty="0" err="1" smtClean="0"/>
              <a:t>j</a:t>
            </a:r>
            <a:r>
              <a:rPr lang="en-GB" dirty="0" smtClean="0"/>
              <a:t>) : </a:t>
            </a:r>
            <a:r>
              <a:rPr lang="fr-FR" dirty="0" smtClean="0"/>
              <a:t>rule3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2584" y="3645024"/>
            <a:ext cx="1885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dirty="0" smtClean="0"/>
              <a:t> = 2</a:t>
            </a:r>
          </a:p>
          <a:p>
            <a:r>
              <a:rPr lang="fr-FR" b="1" dirty="0" err="1" smtClean="0"/>
              <a:t>Lex</a:t>
            </a:r>
            <a:r>
              <a:rPr lang="fr-FR" dirty="0" smtClean="0"/>
              <a:t> : variables</a:t>
            </a:r>
          </a:p>
          <a:p>
            <a:r>
              <a:rPr lang="fr-FR" b="1" dirty="0" err="1" smtClean="0"/>
              <a:t>max_val</a:t>
            </a:r>
            <a:r>
              <a:rPr lang="fr-FR" dirty="0" smtClean="0"/>
              <a:t> : values</a:t>
            </a:r>
            <a:endParaRPr lang="en-GB" dirty="0"/>
          </a:p>
        </p:txBody>
      </p:sp>
      <p:sp>
        <p:nvSpPr>
          <p:cNvPr id="11" name="Ellipse 10"/>
          <p:cNvSpPr/>
          <p:nvPr/>
        </p:nvSpPr>
        <p:spPr>
          <a:xfrm>
            <a:off x="5076056" y="1065398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593012" y="1598684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5562900" y="1598684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016948" y="2482718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92392" y="2485218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172648" y="2482718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5223758" y="3262418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5190656" y="4022384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5796136" y="4052291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5811940" y="2485218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5811940" y="3278692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150710" y="399433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10</a:t>
            </a:r>
            <a:endParaRPr lang="en-GB" sz="14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5747782" y="402238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11</a:t>
            </a:r>
            <a:endParaRPr lang="en-GB" sz="1400" b="1" dirty="0"/>
          </a:p>
        </p:txBody>
      </p:sp>
      <p:cxnSp>
        <p:nvCxnSpPr>
          <p:cNvPr id="27" name="Connecteur droit 26"/>
          <p:cNvCxnSpPr>
            <a:endCxn id="12" idx="0"/>
          </p:cNvCxnSpPr>
          <p:nvPr/>
        </p:nvCxnSpPr>
        <p:spPr>
          <a:xfrm flipH="1">
            <a:off x="4737028" y="1344138"/>
            <a:ext cx="503436" cy="254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endCxn id="13" idx="0"/>
          </p:cNvCxnSpPr>
          <p:nvPr/>
        </p:nvCxnSpPr>
        <p:spPr>
          <a:xfrm>
            <a:off x="5240464" y="1344138"/>
            <a:ext cx="466452" cy="254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12" idx="4"/>
            <a:endCxn id="14" idx="0"/>
          </p:cNvCxnSpPr>
          <p:nvPr/>
        </p:nvCxnSpPr>
        <p:spPr>
          <a:xfrm flipH="1">
            <a:off x="4160964" y="1877424"/>
            <a:ext cx="576064" cy="6052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12" idx="4"/>
            <a:endCxn id="16" idx="0"/>
          </p:cNvCxnSpPr>
          <p:nvPr/>
        </p:nvCxnSpPr>
        <p:spPr>
          <a:xfrm flipH="1">
            <a:off x="4736408" y="1877424"/>
            <a:ext cx="620" cy="607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stCxn id="13" idx="4"/>
            <a:endCxn id="17" idx="0"/>
          </p:cNvCxnSpPr>
          <p:nvPr/>
        </p:nvCxnSpPr>
        <p:spPr>
          <a:xfrm flipH="1">
            <a:off x="5316664" y="1877424"/>
            <a:ext cx="390252" cy="6052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13" idx="4"/>
            <a:endCxn id="22" idx="0"/>
          </p:cNvCxnSpPr>
          <p:nvPr/>
        </p:nvCxnSpPr>
        <p:spPr>
          <a:xfrm>
            <a:off x="5706916" y="1877424"/>
            <a:ext cx="249040" cy="607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>
            <a:stCxn id="22" idx="4"/>
            <a:endCxn id="18" idx="0"/>
          </p:cNvCxnSpPr>
          <p:nvPr/>
        </p:nvCxnSpPr>
        <p:spPr>
          <a:xfrm flipH="1">
            <a:off x="5367774" y="2763958"/>
            <a:ext cx="588182" cy="4984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22" idx="4"/>
            <a:endCxn id="23" idx="0"/>
          </p:cNvCxnSpPr>
          <p:nvPr/>
        </p:nvCxnSpPr>
        <p:spPr>
          <a:xfrm>
            <a:off x="5955956" y="2763958"/>
            <a:ext cx="0" cy="514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23" idx="4"/>
            <a:endCxn id="20" idx="0"/>
          </p:cNvCxnSpPr>
          <p:nvPr/>
        </p:nvCxnSpPr>
        <p:spPr>
          <a:xfrm flipH="1">
            <a:off x="5334672" y="3557432"/>
            <a:ext cx="621284" cy="4649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23" idx="4"/>
            <a:endCxn id="21" idx="0"/>
          </p:cNvCxnSpPr>
          <p:nvPr/>
        </p:nvCxnSpPr>
        <p:spPr>
          <a:xfrm flipH="1">
            <a:off x="5940152" y="3557432"/>
            <a:ext cx="15804" cy="4948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5058074" y="1302134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A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788024" y="121661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436096" y="121661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496648" y="1952799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D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4029853" y="209363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4699295" y="211254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561522" y="192435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B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5155409" y="211582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5824851" y="213473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5718363" y="2788194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C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5240464" y="294013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5969282" y="295905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747782" y="3571028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E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5240464" y="368383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39322" y="374188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3869744" y="2714771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&lt;AD&gt;</a:t>
            </a:r>
            <a:endParaRPr lang="en-GB" sz="1400" b="1" dirty="0"/>
          </a:p>
        </p:txBody>
      </p:sp>
      <p:sp>
        <p:nvSpPr>
          <p:cNvPr id="93" name="ZoneTexte 92"/>
          <p:cNvSpPr txBox="1"/>
          <p:nvPr/>
        </p:nvSpPr>
        <p:spPr>
          <a:xfrm>
            <a:off x="4485829" y="2725719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&lt;</a:t>
            </a:r>
            <a:r>
              <a:rPr lang="fr-FR" sz="1600" b="1" dirty="0" smtClean="0"/>
              <a:t>A&gt;</a:t>
            </a:r>
            <a:endParaRPr lang="en-GB" sz="1400" b="1" dirty="0"/>
          </a:p>
        </p:txBody>
      </p:sp>
      <p:sp>
        <p:nvSpPr>
          <p:cNvPr id="94" name="ZoneTexte 93"/>
          <p:cNvSpPr txBox="1"/>
          <p:nvPr/>
        </p:nvSpPr>
        <p:spPr>
          <a:xfrm>
            <a:off x="4994512" y="2733776"/>
            <a:ext cx="6367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&lt;BG&gt;</a:t>
            </a:r>
            <a:endParaRPr lang="en-GB" sz="1400" b="1" dirty="0"/>
          </a:p>
        </p:txBody>
      </p:sp>
      <p:sp>
        <p:nvSpPr>
          <p:cNvPr id="95" name="ZoneTexte 94"/>
          <p:cNvSpPr txBox="1"/>
          <p:nvPr/>
        </p:nvSpPr>
        <p:spPr>
          <a:xfrm>
            <a:off x="5053425" y="348758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&lt;CH&gt;</a:t>
            </a:r>
            <a:endParaRPr lang="en-GB" sz="1400" b="1" dirty="0"/>
          </a:p>
        </p:txBody>
      </p:sp>
      <p:sp>
        <p:nvSpPr>
          <p:cNvPr id="96" name="ZoneTexte 95"/>
          <p:cNvSpPr txBox="1"/>
          <p:nvPr/>
        </p:nvSpPr>
        <p:spPr>
          <a:xfrm>
            <a:off x="5058074" y="4258606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&lt;EF&gt;</a:t>
            </a:r>
            <a:endParaRPr lang="en-GB" sz="1400" b="1" dirty="0"/>
          </a:p>
        </p:txBody>
      </p:sp>
      <p:sp>
        <p:nvSpPr>
          <p:cNvPr id="97" name="ZoneTexte 96"/>
          <p:cNvSpPr txBox="1"/>
          <p:nvPr/>
        </p:nvSpPr>
        <p:spPr>
          <a:xfrm>
            <a:off x="5724128" y="425860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&lt;&gt;</a:t>
            </a:r>
            <a:endParaRPr lang="en-GB" sz="1400" b="1" dirty="0"/>
          </a:p>
        </p:txBody>
      </p:sp>
      <p:sp>
        <p:nvSpPr>
          <p:cNvPr id="98" name="Ellipse 97"/>
          <p:cNvSpPr/>
          <p:nvPr/>
        </p:nvSpPr>
        <p:spPr>
          <a:xfrm>
            <a:off x="7670046" y="1052736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Ellipse 98"/>
          <p:cNvSpPr/>
          <p:nvPr/>
        </p:nvSpPr>
        <p:spPr>
          <a:xfrm>
            <a:off x="7194150" y="1586022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0" name="Ellipse 99"/>
          <p:cNvSpPr/>
          <p:nvPr/>
        </p:nvSpPr>
        <p:spPr>
          <a:xfrm>
            <a:off x="8164038" y="1586022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1" name="Ellipse 100"/>
          <p:cNvSpPr/>
          <p:nvPr/>
        </p:nvSpPr>
        <p:spPr>
          <a:xfrm>
            <a:off x="7193530" y="2472556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2" name="Ellipse 101"/>
          <p:cNvSpPr/>
          <p:nvPr/>
        </p:nvSpPr>
        <p:spPr>
          <a:xfrm>
            <a:off x="7773786" y="2470056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7824896" y="3249756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4" name="Ellipse 103"/>
          <p:cNvSpPr/>
          <p:nvPr/>
        </p:nvSpPr>
        <p:spPr>
          <a:xfrm>
            <a:off x="8413078" y="2472556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5" name="Ellipse 104"/>
          <p:cNvSpPr/>
          <p:nvPr/>
        </p:nvSpPr>
        <p:spPr>
          <a:xfrm>
            <a:off x="8413078" y="3266030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9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7740352" y="398107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10</a:t>
            </a:r>
            <a:endParaRPr lang="en-GB" sz="1400" b="1" dirty="0"/>
          </a:p>
        </p:txBody>
      </p:sp>
      <p:cxnSp>
        <p:nvCxnSpPr>
          <p:cNvPr id="107" name="Connecteur droit 106"/>
          <p:cNvCxnSpPr>
            <a:stCxn id="99" idx="4"/>
          </p:cNvCxnSpPr>
          <p:nvPr/>
        </p:nvCxnSpPr>
        <p:spPr>
          <a:xfrm flipH="1">
            <a:off x="6762102" y="1864762"/>
            <a:ext cx="576064" cy="6052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>
            <a:stCxn id="99" idx="4"/>
            <a:endCxn id="101" idx="0"/>
          </p:cNvCxnSpPr>
          <p:nvPr/>
        </p:nvCxnSpPr>
        <p:spPr>
          <a:xfrm flipH="1">
            <a:off x="7337546" y="1864762"/>
            <a:ext cx="620" cy="607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>
            <a:stCxn id="100" idx="4"/>
            <a:endCxn id="102" idx="0"/>
          </p:cNvCxnSpPr>
          <p:nvPr/>
        </p:nvCxnSpPr>
        <p:spPr>
          <a:xfrm flipH="1">
            <a:off x="7917802" y="1864762"/>
            <a:ext cx="390252" cy="6052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/>
          <p:cNvCxnSpPr>
            <a:stCxn id="104" idx="4"/>
            <a:endCxn id="103" idx="0"/>
          </p:cNvCxnSpPr>
          <p:nvPr/>
        </p:nvCxnSpPr>
        <p:spPr>
          <a:xfrm flipH="1">
            <a:off x="7968912" y="2751296"/>
            <a:ext cx="588182" cy="4984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>
            <a:stCxn id="105" idx="4"/>
          </p:cNvCxnSpPr>
          <p:nvPr/>
        </p:nvCxnSpPr>
        <p:spPr>
          <a:xfrm flipH="1">
            <a:off x="7935810" y="3544770"/>
            <a:ext cx="621284" cy="4649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ZoneTexte 111"/>
          <p:cNvSpPr txBox="1"/>
          <p:nvPr/>
        </p:nvSpPr>
        <p:spPr>
          <a:xfrm>
            <a:off x="7659212" y="128947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A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7344410" y="120395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8037658" y="120395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6630991" y="208097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7300433" y="209988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8162660" y="1911693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B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7756547" y="210316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8425989" y="212207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8319501" y="277553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C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8570420" y="29463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8348920" y="355836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D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8599839" y="372922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6453058" y="2713860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&lt;AD&gt;</a:t>
            </a:r>
            <a:endParaRPr lang="en-GB" sz="1400" b="1" dirty="0"/>
          </a:p>
        </p:txBody>
      </p:sp>
      <p:sp>
        <p:nvSpPr>
          <p:cNvPr id="125" name="ZoneTexte 124"/>
          <p:cNvSpPr txBox="1"/>
          <p:nvPr/>
        </p:nvSpPr>
        <p:spPr>
          <a:xfrm>
            <a:off x="7110370" y="2702859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&lt;</a:t>
            </a:r>
            <a:r>
              <a:rPr lang="fr-FR" sz="1600" b="1" dirty="0" smtClean="0"/>
              <a:t>A&gt;</a:t>
            </a:r>
            <a:endParaRPr lang="en-GB" sz="1400" b="1" dirty="0"/>
          </a:p>
        </p:txBody>
      </p:sp>
      <p:sp>
        <p:nvSpPr>
          <p:cNvPr id="126" name="ZoneTexte 125"/>
          <p:cNvSpPr txBox="1"/>
          <p:nvPr/>
        </p:nvSpPr>
        <p:spPr>
          <a:xfrm>
            <a:off x="7595650" y="2721114"/>
            <a:ext cx="6367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&lt;BG&gt;</a:t>
            </a:r>
            <a:endParaRPr lang="en-GB" sz="1400" b="1" dirty="0"/>
          </a:p>
        </p:txBody>
      </p:sp>
      <p:sp>
        <p:nvSpPr>
          <p:cNvPr id="127" name="ZoneTexte 126"/>
          <p:cNvSpPr txBox="1"/>
          <p:nvPr/>
        </p:nvSpPr>
        <p:spPr>
          <a:xfrm>
            <a:off x="7639681" y="3453645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&lt;CH&gt;</a:t>
            </a:r>
            <a:endParaRPr lang="en-GB" sz="1400" b="1" dirty="0"/>
          </a:p>
        </p:txBody>
      </p:sp>
      <p:sp>
        <p:nvSpPr>
          <p:cNvPr id="130" name="Ellipse 129"/>
          <p:cNvSpPr/>
          <p:nvPr/>
        </p:nvSpPr>
        <p:spPr>
          <a:xfrm>
            <a:off x="6623852" y="2476704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8469857" y="399433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11</a:t>
            </a:r>
            <a:endParaRPr lang="en-GB" sz="1400" b="1" dirty="0"/>
          </a:p>
        </p:txBody>
      </p:sp>
      <p:cxnSp>
        <p:nvCxnSpPr>
          <p:cNvPr id="132" name="Connecteur droit 131"/>
          <p:cNvCxnSpPr/>
          <p:nvPr/>
        </p:nvCxnSpPr>
        <p:spPr>
          <a:xfrm flipH="1">
            <a:off x="7343932" y="1338124"/>
            <a:ext cx="503436" cy="254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>
            <a:off x="7847368" y="1338124"/>
            <a:ext cx="466452" cy="2545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/>
          <p:cNvCxnSpPr/>
          <p:nvPr/>
        </p:nvCxnSpPr>
        <p:spPr>
          <a:xfrm>
            <a:off x="8313820" y="1871410"/>
            <a:ext cx="249040" cy="607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8562860" y="2757944"/>
            <a:ext cx="0" cy="514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>
            <a:stCxn id="105" idx="4"/>
            <a:endCxn id="137" idx="0"/>
          </p:cNvCxnSpPr>
          <p:nvPr/>
        </p:nvCxnSpPr>
        <p:spPr>
          <a:xfrm>
            <a:off x="8557094" y="3544770"/>
            <a:ext cx="97695" cy="4948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ZoneTexte 141"/>
          <p:cNvSpPr txBox="1"/>
          <p:nvPr/>
        </p:nvSpPr>
        <p:spPr>
          <a:xfrm>
            <a:off x="7086967" y="192955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D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7936163" y="362063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46" name="Ellipse 145"/>
          <p:cNvSpPr/>
          <p:nvPr/>
        </p:nvSpPr>
        <p:spPr>
          <a:xfrm>
            <a:off x="7930102" y="4793740"/>
            <a:ext cx="288032" cy="27874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47" name="Connecteur droit 146"/>
          <p:cNvCxnSpPr>
            <a:endCxn id="146" idx="0"/>
          </p:cNvCxnSpPr>
          <p:nvPr/>
        </p:nvCxnSpPr>
        <p:spPr>
          <a:xfrm flipH="1">
            <a:off x="8074118" y="4295280"/>
            <a:ext cx="588182" cy="4984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ZoneTexte 147"/>
          <p:cNvSpPr txBox="1"/>
          <p:nvPr/>
        </p:nvSpPr>
        <p:spPr>
          <a:xfrm>
            <a:off x="8424707" y="4319516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E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49" name="ZoneTexte 148"/>
          <p:cNvSpPr txBox="1"/>
          <p:nvPr/>
        </p:nvSpPr>
        <p:spPr>
          <a:xfrm>
            <a:off x="8675626" y="449037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cxnSp>
        <p:nvCxnSpPr>
          <p:cNvPr id="150" name="Connecteur droit 149"/>
          <p:cNvCxnSpPr/>
          <p:nvPr/>
        </p:nvCxnSpPr>
        <p:spPr>
          <a:xfrm>
            <a:off x="8668066" y="4301928"/>
            <a:ext cx="0" cy="514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ZoneTexte 150"/>
          <p:cNvSpPr txBox="1"/>
          <p:nvPr/>
        </p:nvSpPr>
        <p:spPr>
          <a:xfrm>
            <a:off x="7934161" y="285204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52" name="ZoneTexte 151"/>
          <p:cNvSpPr txBox="1"/>
          <p:nvPr/>
        </p:nvSpPr>
        <p:spPr>
          <a:xfrm>
            <a:off x="7865290" y="4752503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12</a:t>
            </a:r>
            <a:endParaRPr lang="en-GB" sz="1400" b="1" dirty="0"/>
          </a:p>
        </p:txBody>
      </p:sp>
      <p:sp>
        <p:nvSpPr>
          <p:cNvPr id="153" name="Ellipse 152"/>
          <p:cNvSpPr/>
          <p:nvPr/>
        </p:nvSpPr>
        <p:spPr>
          <a:xfrm>
            <a:off x="8524050" y="4805669"/>
            <a:ext cx="288032" cy="2787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54" name="Connecteur droit 153"/>
          <p:cNvCxnSpPr/>
          <p:nvPr/>
        </p:nvCxnSpPr>
        <p:spPr>
          <a:xfrm flipH="1">
            <a:off x="8087444" y="5084409"/>
            <a:ext cx="588182" cy="4984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>
            <a:off x="8681392" y="5091057"/>
            <a:ext cx="0" cy="5147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ZoneTexte 155"/>
          <p:cNvSpPr txBox="1"/>
          <p:nvPr/>
        </p:nvSpPr>
        <p:spPr>
          <a:xfrm>
            <a:off x="8466226" y="4759581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13</a:t>
            </a:r>
            <a:endParaRPr lang="en-GB" sz="1400" b="1" dirty="0"/>
          </a:p>
        </p:txBody>
      </p:sp>
      <p:sp>
        <p:nvSpPr>
          <p:cNvPr id="157" name="ZoneTexte 156"/>
          <p:cNvSpPr txBox="1"/>
          <p:nvPr/>
        </p:nvSpPr>
        <p:spPr>
          <a:xfrm>
            <a:off x="7890986" y="5551429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14</a:t>
            </a:r>
            <a:endParaRPr lang="en-GB" sz="1400" b="1" dirty="0"/>
          </a:p>
        </p:txBody>
      </p:sp>
      <p:sp>
        <p:nvSpPr>
          <p:cNvPr id="158" name="ZoneTexte 157"/>
          <p:cNvSpPr txBox="1"/>
          <p:nvPr/>
        </p:nvSpPr>
        <p:spPr>
          <a:xfrm>
            <a:off x="8468099" y="5558962"/>
            <a:ext cx="400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15</a:t>
            </a:r>
            <a:endParaRPr lang="en-GB" sz="1400" b="1" dirty="0"/>
          </a:p>
        </p:txBody>
      </p:sp>
      <p:sp>
        <p:nvSpPr>
          <p:cNvPr id="159" name="ZoneTexte 158"/>
          <p:cNvSpPr txBox="1"/>
          <p:nvPr/>
        </p:nvSpPr>
        <p:spPr>
          <a:xfrm>
            <a:off x="7877590" y="633080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16</a:t>
            </a:r>
            <a:endParaRPr lang="en-GB" sz="1400" b="1" dirty="0"/>
          </a:p>
        </p:txBody>
      </p:sp>
      <p:sp>
        <p:nvSpPr>
          <p:cNvPr id="160" name="ZoneTexte 159"/>
          <p:cNvSpPr txBox="1"/>
          <p:nvPr/>
        </p:nvSpPr>
        <p:spPr>
          <a:xfrm>
            <a:off x="8508783" y="6327190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17</a:t>
            </a:r>
            <a:endParaRPr lang="en-GB" sz="1400" b="1" dirty="0"/>
          </a:p>
        </p:txBody>
      </p:sp>
      <p:sp>
        <p:nvSpPr>
          <p:cNvPr id="161" name="ZoneTexte 160"/>
          <p:cNvSpPr txBox="1"/>
          <p:nvPr/>
        </p:nvSpPr>
        <p:spPr>
          <a:xfrm>
            <a:off x="7782211" y="5015101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&lt;EF&gt;</a:t>
            </a:r>
            <a:endParaRPr lang="en-GB" sz="1400" b="1" dirty="0"/>
          </a:p>
        </p:txBody>
      </p:sp>
      <p:sp>
        <p:nvSpPr>
          <p:cNvPr id="162" name="ZoneTexte 161"/>
          <p:cNvSpPr txBox="1"/>
          <p:nvPr/>
        </p:nvSpPr>
        <p:spPr>
          <a:xfrm>
            <a:off x="8438340" y="514733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F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63" name="ZoneTexte 162"/>
          <p:cNvSpPr txBox="1"/>
          <p:nvPr/>
        </p:nvSpPr>
        <p:spPr>
          <a:xfrm>
            <a:off x="8046444" y="436698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8046444" y="517867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69" name="ZoneTexte 168"/>
          <p:cNvSpPr txBox="1"/>
          <p:nvPr/>
        </p:nvSpPr>
        <p:spPr>
          <a:xfrm>
            <a:off x="8654374" y="520309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70" name="ZoneTexte 169"/>
          <p:cNvSpPr txBox="1"/>
          <p:nvPr/>
        </p:nvSpPr>
        <p:spPr>
          <a:xfrm>
            <a:off x="8461925" y="585863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G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71" name="ZoneTexte 170"/>
          <p:cNvSpPr txBox="1"/>
          <p:nvPr/>
        </p:nvSpPr>
        <p:spPr>
          <a:xfrm>
            <a:off x="8004213" y="597076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172" name="ZoneTexte 171"/>
          <p:cNvSpPr txBox="1"/>
          <p:nvPr/>
        </p:nvSpPr>
        <p:spPr>
          <a:xfrm>
            <a:off x="8656211" y="598863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0070C0"/>
                </a:solidFill>
              </a:rPr>
              <a:t>0</a:t>
            </a:r>
            <a:endParaRPr lang="en-GB" sz="1400" b="1" dirty="0">
              <a:solidFill>
                <a:srgbClr val="0070C0"/>
              </a:solidFill>
            </a:endParaRPr>
          </a:p>
        </p:txBody>
      </p:sp>
      <p:cxnSp>
        <p:nvCxnSpPr>
          <p:cNvPr id="173" name="Connecteur droit 172"/>
          <p:cNvCxnSpPr>
            <a:stCxn id="170" idx="0"/>
            <a:endCxn id="168" idx="0"/>
          </p:cNvCxnSpPr>
          <p:nvPr/>
        </p:nvCxnSpPr>
        <p:spPr>
          <a:xfrm flipH="1">
            <a:off x="8087444" y="5858637"/>
            <a:ext cx="518497" cy="4925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>
            <a:stCxn id="166" idx="4"/>
            <a:endCxn id="165" idx="0"/>
          </p:cNvCxnSpPr>
          <p:nvPr/>
        </p:nvCxnSpPr>
        <p:spPr>
          <a:xfrm>
            <a:off x="8681392" y="5861071"/>
            <a:ext cx="20839" cy="4960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ZoneTexte 191"/>
          <p:cNvSpPr txBox="1"/>
          <p:nvPr/>
        </p:nvSpPr>
        <p:spPr>
          <a:xfrm>
            <a:off x="8508269" y="654683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&lt;&gt;</a:t>
            </a:r>
            <a:endParaRPr lang="en-GB" sz="1400" b="1" dirty="0"/>
          </a:p>
        </p:txBody>
      </p:sp>
      <p:grpSp>
        <p:nvGrpSpPr>
          <p:cNvPr id="214" name="Groupe 213"/>
          <p:cNvGrpSpPr/>
          <p:nvPr/>
        </p:nvGrpSpPr>
        <p:grpSpPr>
          <a:xfrm>
            <a:off x="4448439" y="1591457"/>
            <a:ext cx="74780" cy="273305"/>
            <a:chOff x="4535147" y="4601344"/>
            <a:chExt cx="74780" cy="273305"/>
          </a:xfrm>
          <a:solidFill>
            <a:schemeClr val="bg2"/>
          </a:solidFill>
        </p:grpSpPr>
        <p:sp>
          <p:nvSpPr>
            <p:cNvPr id="208" name="Rectangle 207"/>
            <p:cNvSpPr/>
            <p:nvPr/>
          </p:nvSpPr>
          <p:spPr>
            <a:xfrm>
              <a:off x="4535147" y="4601344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4535147" y="4647063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535147" y="4692001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4535147" y="4737492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4535147" y="4783211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4535147" y="4828930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5" name="Groupe 214"/>
          <p:cNvGrpSpPr/>
          <p:nvPr/>
        </p:nvGrpSpPr>
        <p:grpSpPr>
          <a:xfrm>
            <a:off x="7065337" y="1561990"/>
            <a:ext cx="74780" cy="273305"/>
            <a:chOff x="4535147" y="4601344"/>
            <a:chExt cx="74780" cy="273305"/>
          </a:xfrm>
          <a:solidFill>
            <a:schemeClr val="bg2"/>
          </a:solidFill>
        </p:grpSpPr>
        <p:sp>
          <p:nvSpPr>
            <p:cNvPr id="216" name="Rectangle 215"/>
            <p:cNvSpPr/>
            <p:nvPr/>
          </p:nvSpPr>
          <p:spPr>
            <a:xfrm>
              <a:off x="4535147" y="4601344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4535147" y="4647063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4535147" y="4692001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4535147" y="4737492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4535147" y="4783211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535147" y="4828930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7" name="Groupe 226"/>
          <p:cNvGrpSpPr/>
          <p:nvPr/>
        </p:nvGrpSpPr>
        <p:grpSpPr>
          <a:xfrm>
            <a:off x="5053993" y="2498133"/>
            <a:ext cx="74780" cy="227586"/>
            <a:chOff x="5506568" y="5355492"/>
            <a:chExt cx="74780" cy="227586"/>
          </a:xfrm>
        </p:grpSpPr>
        <p:sp>
          <p:nvSpPr>
            <p:cNvPr id="222" name="Rectangle 221"/>
            <p:cNvSpPr/>
            <p:nvPr/>
          </p:nvSpPr>
          <p:spPr>
            <a:xfrm>
              <a:off x="5506568" y="5355492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5506568" y="5401211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5506568" y="5446149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5506568" y="5491640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5506568" y="5537359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2" name="Groupe 231"/>
          <p:cNvGrpSpPr/>
          <p:nvPr/>
        </p:nvGrpSpPr>
        <p:grpSpPr>
          <a:xfrm>
            <a:off x="5101322" y="3310854"/>
            <a:ext cx="74780" cy="181867"/>
            <a:chOff x="5506568" y="5355492"/>
            <a:chExt cx="74780" cy="181867"/>
          </a:xfrm>
        </p:grpSpPr>
        <p:sp>
          <p:nvSpPr>
            <p:cNvPr id="228" name="Rectangle 227"/>
            <p:cNvSpPr/>
            <p:nvPr/>
          </p:nvSpPr>
          <p:spPr>
            <a:xfrm>
              <a:off x="5506568" y="5355492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5506568" y="5401211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506568" y="5446149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5506568" y="5491640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3" name="Rectangle 232"/>
          <p:cNvSpPr/>
          <p:nvPr/>
        </p:nvSpPr>
        <p:spPr>
          <a:xfrm>
            <a:off x="5080629" y="4153663"/>
            <a:ext cx="74780" cy="4571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4" name="Rectangle 233"/>
          <p:cNvSpPr/>
          <p:nvPr/>
        </p:nvSpPr>
        <p:spPr>
          <a:xfrm>
            <a:off x="6156176" y="4150350"/>
            <a:ext cx="74780" cy="4571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5" name="Rectangle 234"/>
          <p:cNvSpPr/>
          <p:nvPr/>
        </p:nvSpPr>
        <p:spPr>
          <a:xfrm>
            <a:off x="6173796" y="3395475"/>
            <a:ext cx="74780" cy="4571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6" name="Rectangle 235"/>
          <p:cNvSpPr/>
          <p:nvPr/>
        </p:nvSpPr>
        <p:spPr>
          <a:xfrm>
            <a:off x="6136406" y="2594810"/>
            <a:ext cx="74780" cy="4571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Rectangle 236"/>
          <p:cNvSpPr/>
          <p:nvPr/>
        </p:nvSpPr>
        <p:spPr>
          <a:xfrm>
            <a:off x="5908312" y="1730633"/>
            <a:ext cx="74780" cy="4571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38" name="Groupe 237"/>
          <p:cNvGrpSpPr/>
          <p:nvPr/>
        </p:nvGrpSpPr>
        <p:grpSpPr>
          <a:xfrm>
            <a:off x="7675967" y="2470056"/>
            <a:ext cx="74780" cy="273305"/>
            <a:chOff x="4535147" y="4601344"/>
            <a:chExt cx="74780" cy="273305"/>
          </a:xfrm>
          <a:solidFill>
            <a:schemeClr val="bg2"/>
          </a:solidFill>
        </p:grpSpPr>
        <p:sp>
          <p:nvSpPr>
            <p:cNvPr id="239" name="Rectangle 238"/>
            <p:cNvSpPr/>
            <p:nvPr/>
          </p:nvSpPr>
          <p:spPr>
            <a:xfrm>
              <a:off x="4535147" y="4601344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4535147" y="4647063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535147" y="4692001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4535147" y="4737492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4535147" y="4783211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4535147" y="4828930"/>
              <a:ext cx="74780" cy="4571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5" name="Groupe 244"/>
          <p:cNvGrpSpPr/>
          <p:nvPr/>
        </p:nvGrpSpPr>
        <p:grpSpPr>
          <a:xfrm>
            <a:off x="7699006" y="3260177"/>
            <a:ext cx="74780" cy="227586"/>
            <a:chOff x="5506568" y="5355492"/>
            <a:chExt cx="74780" cy="227586"/>
          </a:xfrm>
        </p:grpSpPr>
        <p:sp>
          <p:nvSpPr>
            <p:cNvPr id="246" name="Rectangle 245"/>
            <p:cNvSpPr/>
            <p:nvPr/>
          </p:nvSpPr>
          <p:spPr>
            <a:xfrm>
              <a:off x="5506568" y="5355492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5506568" y="5401211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5506568" y="5446149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5506568" y="5491640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5506568" y="5537359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4" name="Groupe 253"/>
          <p:cNvGrpSpPr/>
          <p:nvPr/>
        </p:nvGrpSpPr>
        <p:grpSpPr>
          <a:xfrm>
            <a:off x="7816206" y="4860670"/>
            <a:ext cx="74780" cy="136376"/>
            <a:chOff x="5506568" y="5355492"/>
            <a:chExt cx="74780" cy="136376"/>
          </a:xfrm>
        </p:grpSpPr>
        <p:sp>
          <p:nvSpPr>
            <p:cNvPr id="251" name="Rectangle 250"/>
            <p:cNvSpPr/>
            <p:nvPr/>
          </p:nvSpPr>
          <p:spPr>
            <a:xfrm>
              <a:off x="5506568" y="5355492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5506568" y="5401211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5506568" y="5446149"/>
              <a:ext cx="74780" cy="4571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55" name="Rectangle 254"/>
          <p:cNvSpPr/>
          <p:nvPr/>
        </p:nvSpPr>
        <p:spPr>
          <a:xfrm>
            <a:off x="8907683" y="6454364"/>
            <a:ext cx="74780" cy="45719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6" name="Triangle isocèle 255"/>
          <p:cNvSpPr/>
          <p:nvPr/>
        </p:nvSpPr>
        <p:spPr>
          <a:xfrm>
            <a:off x="6513444" y="2601728"/>
            <a:ext cx="74780" cy="45719"/>
          </a:xfrm>
          <a:prstGeom prst="triangle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7" name="Triangle isocèle 256"/>
          <p:cNvSpPr/>
          <p:nvPr/>
        </p:nvSpPr>
        <p:spPr>
          <a:xfrm>
            <a:off x="7099325" y="2595162"/>
            <a:ext cx="74780" cy="45719"/>
          </a:xfrm>
          <a:prstGeom prst="triangle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8" name="Triangle isocèle 257"/>
          <p:cNvSpPr/>
          <p:nvPr/>
        </p:nvSpPr>
        <p:spPr>
          <a:xfrm>
            <a:off x="8888701" y="5705379"/>
            <a:ext cx="74780" cy="45719"/>
          </a:xfrm>
          <a:prstGeom prst="triangle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1" name="Groupe 270"/>
          <p:cNvGrpSpPr/>
          <p:nvPr/>
        </p:nvGrpSpPr>
        <p:grpSpPr>
          <a:xfrm>
            <a:off x="7575804" y="2519177"/>
            <a:ext cx="74780" cy="225969"/>
            <a:chOff x="5506568" y="5355492"/>
            <a:chExt cx="74780" cy="225969"/>
          </a:xfrm>
        </p:grpSpPr>
        <p:sp>
          <p:nvSpPr>
            <p:cNvPr id="265" name="Triangle isocèle 264"/>
            <p:cNvSpPr/>
            <p:nvPr/>
          </p:nvSpPr>
          <p:spPr>
            <a:xfrm>
              <a:off x="5506568" y="535549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6" name="Triangle isocèle 265"/>
            <p:cNvSpPr/>
            <p:nvPr/>
          </p:nvSpPr>
          <p:spPr>
            <a:xfrm>
              <a:off x="5506568" y="5401211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7" name="Triangle isocèle 266"/>
            <p:cNvSpPr/>
            <p:nvPr/>
          </p:nvSpPr>
          <p:spPr>
            <a:xfrm>
              <a:off x="5506568" y="5446149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8" name="Triangle isocèle 267"/>
            <p:cNvSpPr/>
            <p:nvPr/>
          </p:nvSpPr>
          <p:spPr>
            <a:xfrm>
              <a:off x="5506568" y="5490023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Triangle isocèle 269"/>
            <p:cNvSpPr/>
            <p:nvPr/>
          </p:nvSpPr>
          <p:spPr>
            <a:xfrm>
              <a:off x="5506568" y="553574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8" name="Groupe 277"/>
          <p:cNvGrpSpPr/>
          <p:nvPr/>
        </p:nvGrpSpPr>
        <p:grpSpPr>
          <a:xfrm>
            <a:off x="6957243" y="1657152"/>
            <a:ext cx="74780" cy="180250"/>
            <a:chOff x="5506568" y="5355492"/>
            <a:chExt cx="74780" cy="180250"/>
          </a:xfrm>
        </p:grpSpPr>
        <p:sp>
          <p:nvSpPr>
            <p:cNvPr id="272" name="Triangle isocèle 271"/>
            <p:cNvSpPr/>
            <p:nvPr/>
          </p:nvSpPr>
          <p:spPr>
            <a:xfrm>
              <a:off x="5506568" y="535549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Triangle isocèle 272"/>
            <p:cNvSpPr/>
            <p:nvPr/>
          </p:nvSpPr>
          <p:spPr>
            <a:xfrm>
              <a:off x="5506568" y="5401211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Triangle isocèle 273"/>
            <p:cNvSpPr/>
            <p:nvPr/>
          </p:nvSpPr>
          <p:spPr>
            <a:xfrm>
              <a:off x="5506568" y="5446149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Triangle isocèle 274"/>
            <p:cNvSpPr/>
            <p:nvPr/>
          </p:nvSpPr>
          <p:spPr>
            <a:xfrm>
              <a:off x="5506568" y="5490023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5" name="Groupe 284"/>
          <p:cNvGrpSpPr/>
          <p:nvPr/>
        </p:nvGrpSpPr>
        <p:grpSpPr>
          <a:xfrm>
            <a:off x="7587865" y="3275038"/>
            <a:ext cx="74780" cy="225969"/>
            <a:chOff x="5506568" y="5355492"/>
            <a:chExt cx="74780" cy="225969"/>
          </a:xfrm>
        </p:grpSpPr>
        <p:sp>
          <p:nvSpPr>
            <p:cNvPr id="279" name="Triangle isocèle 278"/>
            <p:cNvSpPr/>
            <p:nvPr/>
          </p:nvSpPr>
          <p:spPr>
            <a:xfrm>
              <a:off x="5506568" y="535549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Triangle isocèle 279"/>
            <p:cNvSpPr/>
            <p:nvPr/>
          </p:nvSpPr>
          <p:spPr>
            <a:xfrm>
              <a:off x="5506568" y="5401211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Triangle isocèle 280"/>
            <p:cNvSpPr/>
            <p:nvPr/>
          </p:nvSpPr>
          <p:spPr>
            <a:xfrm>
              <a:off x="5506568" y="5446149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2" name="Triangle isocèle 281"/>
            <p:cNvSpPr/>
            <p:nvPr/>
          </p:nvSpPr>
          <p:spPr>
            <a:xfrm>
              <a:off x="5506568" y="5490023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Triangle isocèle 283"/>
            <p:cNvSpPr/>
            <p:nvPr/>
          </p:nvSpPr>
          <p:spPr>
            <a:xfrm>
              <a:off x="5506568" y="553574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6" name="Groupe 285"/>
          <p:cNvGrpSpPr/>
          <p:nvPr/>
        </p:nvGrpSpPr>
        <p:grpSpPr>
          <a:xfrm>
            <a:off x="7702875" y="4768664"/>
            <a:ext cx="74780" cy="225969"/>
            <a:chOff x="5506568" y="5355492"/>
            <a:chExt cx="74780" cy="225969"/>
          </a:xfrm>
        </p:grpSpPr>
        <p:sp>
          <p:nvSpPr>
            <p:cNvPr id="287" name="Triangle isocèle 286"/>
            <p:cNvSpPr/>
            <p:nvPr/>
          </p:nvSpPr>
          <p:spPr>
            <a:xfrm>
              <a:off x="5506568" y="535549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Triangle isocèle 287"/>
            <p:cNvSpPr/>
            <p:nvPr/>
          </p:nvSpPr>
          <p:spPr>
            <a:xfrm>
              <a:off x="5506568" y="5401211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Triangle isocèle 288"/>
            <p:cNvSpPr/>
            <p:nvPr/>
          </p:nvSpPr>
          <p:spPr>
            <a:xfrm>
              <a:off x="5506568" y="5446149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Triangle isocèle 289"/>
            <p:cNvSpPr/>
            <p:nvPr/>
          </p:nvSpPr>
          <p:spPr>
            <a:xfrm>
              <a:off x="5506568" y="5490023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Triangle isocèle 290"/>
            <p:cNvSpPr/>
            <p:nvPr/>
          </p:nvSpPr>
          <p:spPr>
            <a:xfrm>
              <a:off x="5506568" y="553574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2" name="Groupe 291"/>
          <p:cNvGrpSpPr/>
          <p:nvPr/>
        </p:nvGrpSpPr>
        <p:grpSpPr>
          <a:xfrm>
            <a:off x="9001878" y="6312646"/>
            <a:ext cx="74780" cy="180250"/>
            <a:chOff x="5506568" y="5355492"/>
            <a:chExt cx="74780" cy="180250"/>
          </a:xfrm>
        </p:grpSpPr>
        <p:sp>
          <p:nvSpPr>
            <p:cNvPr id="293" name="Triangle isocèle 292"/>
            <p:cNvSpPr/>
            <p:nvPr/>
          </p:nvSpPr>
          <p:spPr>
            <a:xfrm>
              <a:off x="5506568" y="5355492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Triangle isocèle 293"/>
            <p:cNvSpPr/>
            <p:nvPr/>
          </p:nvSpPr>
          <p:spPr>
            <a:xfrm>
              <a:off x="5506568" y="5401211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Triangle isocèle 294"/>
            <p:cNvSpPr/>
            <p:nvPr/>
          </p:nvSpPr>
          <p:spPr>
            <a:xfrm>
              <a:off x="5506568" y="5446149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Triangle isocèle 295"/>
            <p:cNvSpPr/>
            <p:nvPr/>
          </p:nvSpPr>
          <p:spPr>
            <a:xfrm>
              <a:off x="5506568" y="5490023"/>
              <a:ext cx="74780" cy="45719"/>
            </a:xfrm>
            <a:prstGeom prst="triangl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6" name="Groupe 315"/>
          <p:cNvGrpSpPr/>
          <p:nvPr/>
        </p:nvGrpSpPr>
        <p:grpSpPr>
          <a:xfrm>
            <a:off x="4213653" y="5275205"/>
            <a:ext cx="2863322" cy="1178131"/>
            <a:chOff x="3347864" y="5203092"/>
            <a:chExt cx="2863322" cy="1178131"/>
          </a:xfrm>
        </p:grpSpPr>
        <p:sp>
          <p:nvSpPr>
            <p:cNvPr id="297" name="Rectangle à coins arrondis 296"/>
            <p:cNvSpPr/>
            <p:nvPr/>
          </p:nvSpPr>
          <p:spPr>
            <a:xfrm>
              <a:off x="3347864" y="5203092"/>
              <a:ext cx="2863322" cy="1178131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Ellipse 297"/>
            <p:cNvSpPr/>
            <p:nvPr/>
          </p:nvSpPr>
          <p:spPr>
            <a:xfrm>
              <a:off x="5811940" y="5280222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299" name="Ellipse 298"/>
            <p:cNvSpPr/>
            <p:nvPr/>
          </p:nvSpPr>
          <p:spPr>
            <a:xfrm>
              <a:off x="4572000" y="5267785"/>
              <a:ext cx="288032" cy="27874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grpSp>
          <p:nvGrpSpPr>
            <p:cNvPr id="300" name="Groupe 299"/>
            <p:cNvGrpSpPr/>
            <p:nvPr/>
          </p:nvGrpSpPr>
          <p:grpSpPr>
            <a:xfrm>
              <a:off x="5902762" y="5669175"/>
              <a:ext cx="74780" cy="181867"/>
              <a:chOff x="5506568" y="5355492"/>
              <a:chExt cx="74780" cy="181867"/>
            </a:xfrm>
          </p:grpSpPr>
          <p:sp>
            <p:nvSpPr>
              <p:cNvPr id="301" name="Rectangle 300"/>
              <p:cNvSpPr/>
              <p:nvPr/>
            </p:nvSpPr>
            <p:spPr>
              <a:xfrm>
                <a:off x="5506568" y="5355492"/>
                <a:ext cx="74780" cy="4571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5506568" y="5401211"/>
                <a:ext cx="74780" cy="4571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5506568" y="5446149"/>
                <a:ext cx="74780" cy="4571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5506568" y="5491640"/>
                <a:ext cx="74780" cy="4571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05" name="Groupe 304"/>
            <p:cNvGrpSpPr/>
            <p:nvPr/>
          </p:nvGrpSpPr>
          <p:grpSpPr>
            <a:xfrm>
              <a:off x="5910810" y="6011343"/>
              <a:ext cx="74780" cy="225969"/>
              <a:chOff x="5506568" y="5355492"/>
              <a:chExt cx="74780" cy="225969"/>
            </a:xfrm>
          </p:grpSpPr>
          <p:sp>
            <p:nvSpPr>
              <p:cNvPr id="306" name="Triangle isocèle 305"/>
              <p:cNvSpPr/>
              <p:nvPr/>
            </p:nvSpPr>
            <p:spPr>
              <a:xfrm>
                <a:off x="5506568" y="5355492"/>
                <a:ext cx="74780" cy="45719"/>
              </a:xfrm>
              <a:prstGeom prst="triangl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7" name="Triangle isocèle 306"/>
              <p:cNvSpPr/>
              <p:nvPr/>
            </p:nvSpPr>
            <p:spPr>
              <a:xfrm>
                <a:off x="5506568" y="5401211"/>
                <a:ext cx="74780" cy="45719"/>
              </a:xfrm>
              <a:prstGeom prst="triangl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8" name="Triangle isocèle 307"/>
              <p:cNvSpPr/>
              <p:nvPr/>
            </p:nvSpPr>
            <p:spPr>
              <a:xfrm>
                <a:off x="5506568" y="5446149"/>
                <a:ext cx="74780" cy="45719"/>
              </a:xfrm>
              <a:prstGeom prst="triangl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9" name="Triangle isocèle 308"/>
              <p:cNvSpPr/>
              <p:nvPr/>
            </p:nvSpPr>
            <p:spPr>
              <a:xfrm>
                <a:off x="5506568" y="5490023"/>
                <a:ext cx="74780" cy="45719"/>
              </a:xfrm>
              <a:prstGeom prst="triangl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0" name="Triangle isocèle 309"/>
              <p:cNvSpPr/>
              <p:nvPr/>
            </p:nvSpPr>
            <p:spPr>
              <a:xfrm>
                <a:off x="5506568" y="5535742"/>
                <a:ext cx="74780" cy="45719"/>
              </a:xfrm>
              <a:prstGeom prst="triangl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11" name="ZoneTexte 310"/>
            <p:cNvSpPr txBox="1"/>
            <p:nvPr/>
          </p:nvSpPr>
          <p:spPr>
            <a:xfrm>
              <a:off x="5075928" y="5267785"/>
              <a:ext cx="7489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/>
                <a:t>Closed</a:t>
              </a:r>
              <a:endParaRPr lang="en-GB" sz="1600" b="1" dirty="0"/>
            </a:p>
          </p:txBody>
        </p:sp>
        <p:sp>
          <p:nvSpPr>
            <p:cNvPr id="312" name="ZoneTexte 311"/>
            <p:cNvSpPr txBox="1"/>
            <p:nvPr/>
          </p:nvSpPr>
          <p:spPr>
            <a:xfrm>
              <a:off x="4016948" y="5273180"/>
              <a:ext cx="4739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/>
                <a:t>Fail</a:t>
              </a:r>
              <a:endParaRPr lang="en-GB" sz="1600" b="1" dirty="0"/>
            </a:p>
          </p:txBody>
        </p:sp>
        <p:sp>
          <p:nvSpPr>
            <p:cNvPr id="313" name="ZoneTexte 312"/>
            <p:cNvSpPr txBox="1"/>
            <p:nvPr/>
          </p:nvSpPr>
          <p:spPr>
            <a:xfrm>
              <a:off x="3998763" y="5606339"/>
              <a:ext cx="19421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Pruned</a:t>
              </a:r>
              <a:r>
                <a:rPr lang="fr-FR" sz="1600" b="1" dirty="0" smtClean="0"/>
                <a:t> item values</a:t>
              </a:r>
              <a:endParaRPr lang="en-GB" sz="1600" b="1" dirty="0"/>
            </a:p>
          </p:txBody>
        </p:sp>
        <p:sp>
          <p:nvSpPr>
            <p:cNvPr id="314" name="ZoneTexte 313"/>
            <p:cNvSpPr txBox="1"/>
            <p:nvPr/>
          </p:nvSpPr>
          <p:spPr>
            <a:xfrm>
              <a:off x="3563888" y="5970766"/>
              <a:ext cx="24092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/>
                <a:t>Pruned</a:t>
              </a:r>
              <a:r>
                <a:rPr lang="fr-FR" sz="1600" b="1" dirty="0" smtClean="0"/>
                <a:t> transaction values </a:t>
              </a:r>
              <a:endParaRPr lang="en-GB" sz="1600" b="1" dirty="0"/>
            </a:p>
          </p:txBody>
        </p:sp>
      </p:grpSp>
      <p:sp>
        <p:nvSpPr>
          <p:cNvPr id="324" name="ZoneTexte 323"/>
          <p:cNvSpPr txBox="1"/>
          <p:nvPr/>
        </p:nvSpPr>
        <p:spPr>
          <a:xfrm>
            <a:off x="5809301" y="178384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B050"/>
                </a:solidFill>
              </a:rPr>
              <a:t>D = 0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330" name="ZoneTexte 329"/>
          <p:cNvSpPr txBox="1"/>
          <p:nvPr/>
        </p:nvSpPr>
        <p:spPr>
          <a:xfrm>
            <a:off x="6035814" y="2636912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B050"/>
                </a:solidFill>
              </a:rPr>
              <a:t>G = 0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336" name="ZoneTexte 335"/>
          <p:cNvSpPr txBox="1"/>
          <p:nvPr/>
        </p:nvSpPr>
        <p:spPr>
          <a:xfrm>
            <a:off x="6084168" y="3440033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B050"/>
                </a:solidFill>
              </a:rPr>
              <a:t>H</a:t>
            </a:r>
            <a:r>
              <a:rPr lang="fr-FR" sz="1200" b="1" dirty="0" smtClean="0">
                <a:solidFill>
                  <a:srgbClr val="00B050"/>
                </a:solidFill>
              </a:rPr>
              <a:t> = 0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338" name="ZoneTexte 337"/>
          <p:cNvSpPr txBox="1"/>
          <p:nvPr/>
        </p:nvSpPr>
        <p:spPr>
          <a:xfrm>
            <a:off x="6107002" y="4191661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00B050"/>
                </a:solidFill>
              </a:rPr>
              <a:t>F = 0</a:t>
            </a:r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259" name="ZoneTexte 258"/>
          <p:cNvSpPr txBox="1"/>
          <p:nvPr/>
        </p:nvSpPr>
        <p:spPr>
          <a:xfrm>
            <a:off x="3648898" y="987613"/>
            <a:ext cx="1599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</a:t>
            </a:r>
            <a:r>
              <a:rPr lang="en-GB" sz="1200" b="1" dirty="0" smtClean="0"/>
              <a:t>LOSED</a:t>
            </a:r>
            <a:r>
              <a:rPr lang="en-GB" b="1" dirty="0" smtClean="0"/>
              <a:t>P</a:t>
            </a:r>
            <a:r>
              <a:rPr lang="en-GB" sz="1400" b="1" dirty="0" smtClean="0"/>
              <a:t>ATTERN</a:t>
            </a:r>
            <a:endParaRPr lang="en-GB" b="1" dirty="0"/>
          </a:p>
        </p:txBody>
      </p:sp>
      <p:sp>
        <p:nvSpPr>
          <p:cNvPr id="260" name="ZoneTexte 259"/>
          <p:cNvSpPr txBox="1"/>
          <p:nvPr/>
        </p:nvSpPr>
        <p:spPr>
          <a:xfrm>
            <a:off x="7956376" y="980728"/>
            <a:ext cx="1033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Reified</a:t>
            </a:r>
            <a:endParaRPr lang="en-GB" b="1" dirty="0"/>
          </a:p>
        </p:txBody>
      </p:sp>
      <p:sp>
        <p:nvSpPr>
          <p:cNvPr id="3" name="Rectangle 2"/>
          <p:cNvSpPr/>
          <p:nvPr/>
        </p:nvSpPr>
        <p:spPr>
          <a:xfrm>
            <a:off x="6922625" y="1520015"/>
            <a:ext cx="144016" cy="4075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845823" y="1834531"/>
            <a:ext cx="431518" cy="1702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5" name="Rectangle 314"/>
          <p:cNvSpPr/>
          <p:nvPr/>
        </p:nvSpPr>
        <p:spPr>
          <a:xfrm>
            <a:off x="6058821" y="2695048"/>
            <a:ext cx="431518" cy="1702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0" name="Rectangle 319"/>
          <p:cNvSpPr/>
          <p:nvPr/>
        </p:nvSpPr>
        <p:spPr>
          <a:xfrm>
            <a:off x="6130972" y="3501774"/>
            <a:ext cx="431518" cy="1702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2" name="Rectangle 321"/>
          <p:cNvSpPr/>
          <p:nvPr/>
        </p:nvSpPr>
        <p:spPr>
          <a:xfrm>
            <a:off x="6122476" y="4245925"/>
            <a:ext cx="431518" cy="1702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3" name="Rectangle 342"/>
          <p:cNvSpPr/>
          <p:nvPr/>
        </p:nvSpPr>
        <p:spPr>
          <a:xfrm>
            <a:off x="452202" y="5597002"/>
            <a:ext cx="1532324" cy="2802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4" y="1412776"/>
            <a:ext cx="3345786" cy="165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" name="Rectangle 341"/>
          <p:cNvSpPr/>
          <p:nvPr/>
        </p:nvSpPr>
        <p:spPr>
          <a:xfrm>
            <a:off x="7533922" y="2420888"/>
            <a:ext cx="144016" cy="4075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4" name="Rectangle 343"/>
          <p:cNvSpPr/>
          <p:nvPr/>
        </p:nvSpPr>
        <p:spPr>
          <a:xfrm>
            <a:off x="7553247" y="3152785"/>
            <a:ext cx="144016" cy="4075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5" name="Rectangle 344"/>
          <p:cNvSpPr/>
          <p:nvPr/>
        </p:nvSpPr>
        <p:spPr>
          <a:xfrm>
            <a:off x="7664616" y="4658070"/>
            <a:ext cx="144016" cy="4075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6" name="Rectangle 345"/>
          <p:cNvSpPr/>
          <p:nvPr/>
        </p:nvSpPr>
        <p:spPr>
          <a:xfrm>
            <a:off x="8967260" y="6189777"/>
            <a:ext cx="144016" cy="4075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19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68" grpId="1" animBg="1"/>
      <p:bldP spid="167" grpId="0" animBg="1"/>
      <p:bldP spid="167" grpId="1" animBg="1"/>
      <p:bldP spid="165" grpId="0" animBg="1"/>
      <p:bldP spid="165" grpId="1" animBg="1"/>
      <p:bldP spid="166" grpId="0" animBg="1"/>
      <p:bldP spid="166" grpId="1" animBg="1"/>
      <p:bldP spid="137" grpId="0" animBg="1"/>
      <p:bldP spid="137" grpId="1" animBg="1"/>
      <p:bldP spid="136" grpId="0" animBg="1"/>
      <p:bldP spid="136" grpId="1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3" grpId="0"/>
      <p:bldP spid="94" grpId="0"/>
      <p:bldP spid="95" grpId="0"/>
      <p:bldP spid="96" grpId="0"/>
      <p:bldP spid="97" grpId="0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/>
      <p:bldP spid="106" grpId="1"/>
      <p:bldP spid="112" grpId="0"/>
      <p:bldP spid="112" grpId="1"/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/>
      <p:bldP spid="121" grpId="1"/>
      <p:bldP spid="122" grpId="0"/>
      <p:bldP spid="122" grpId="1"/>
      <p:bldP spid="123" grpId="0"/>
      <p:bldP spid="123" grpId="1"/>
      <p:bldP spid="124" grpId="0"/>
      <p:bldP spid="124" grpId="1"/>
      <p:bldP spid="125" grpId="0"/>
      <p:bldP spid="125" grpId="1"/>
      <p:bldP spid="126" grpId="0"/>
      <p:bldP spid="126" grpId="1"/>
      <p:bldP spid="127" grpId="0"/>
      <p:bldP spid="127" grpId="1"/>
      <p:bldP spid="130" grpId="0" animBg="1"/>
      <p:bldP spid="130" grpId="1" animBg="1"/>
      <p:bldP spid="131" grpId="0"/>
      <p:bldP spid="131" grpId="1"/>
      <p:bldP spid="142" grpId="0"/>
      <p:bldP spid="142" grpId="1"/>
      <p:bldP spid="143" grpId="0"/>
      <p:bldP spid="143" grpId="1"/>
      <p:bldP spid="146" grpId="0" animBg="1"/>
      <p:bldP spid="146" grpId="1" animBg="1"/>
      <p:bldP spid="148" grpId="0"/>
      <p:bldP spid="148" grpId="1"/>
      <p:bldP spid="149" grpId="0"/>
      <p:bldP spid="149" grpId="1"/>
      <p:bldP spid="151" grpId="0"/>
      <p:bldP spid="151" grpId="1"/>
      <p:bldP spid="152" grpId="0"/>
      <p:bldP spid="152" grpId="1"/>
      <p:bldP spid="153" grpId="0" animBg="1"/>
      <p:bldP spid="153" grpId="1" animBg="1"/>
      <p:bldP spid="156" grpId="0"/>
      <p:bldP spid="156" grpId="1"/>
      <p:bldP spid="157" grpId="0"/>
      <p:bldP spid="157" grpId="1"/>
      <p:bldP spid="158" grpId="0"/>
      <p:bldP spid="158" grpId="1"/>
      <p:bldP spid="159" grpId="0"/>
      <p:bldP spid="159" grpId="1"/>
      <p:bldP spid="160" grpId="0"/>
      <p:bldP spid="160" grpId="1"/>
      <p:bldP spid="161" grpId="0"/>
      <p:bldP spid="161" grpId="1"/>
      <p:bldP spid="162" grpId="0"/>
      <p:bldP spid="162" grpId="1"/>
      <p:bldP spid="163" grpId="0"/>
      <p:bldP spid="163" grpId="1"/>
      <p:bldP spid="164" grpId="0"/>
      <p:bldP spid="164" grpId="1"/>
      <p:bldP spid="169" grpId="0"/>
      <p:bldP spid="169" grpId="1"/>
      <p:bldP spid="170" grpId="0"/>
      <p:bldP spid="170" grpId="1"/>
      <p:bldP spid="171" grpId="0"/>
      <p:bldP spid="171" grpId="1"/>
      <p:bldP spid="172" grpId="0"/>
      <p:bldP spid="172" grpId="1"/>
      <p:bldP spid="192" grpId="0"/>
      <p:bldP spid="192" grpId="1"/>
      <p:bldP spid="233" grpId="0" animBg="1"/>
      <p:bldP spid="234" grpId="0" animBg="1"/>
      <p:bldP spid="235" grpId="0" animBg="1"/>
      <p:bldP spid="236" grpId="0" animBg="1"/>
      <p:bldP spid="237" grpId="0" animBg="1"/>
      <p:bldP spid="255" grpId="0" animBg="1"/>
      <p:bldP spid="256" grpId="0" animBg="1"/>
      <p:bldP spid="257" grpId="0" animBg="1"/>
      <p:bldP spid="258" grpId="0" animBg="1"/>
      <p:bldP spid="324" grpId="0"/>
      <p:bldP spid="330" grpId="0"/>
      <p:bldP spid="336" grpId="0"/>
      <p:bldP spid="338" grpId="0"/>
      <p:bldP spid="259" grpId="0"/>
      <p:bldP spid="260" grpId="0"/>
      <p:bldP spid="260" grpId="1"/>
      <p:bldP spid="3" grpId="0" animBg="1"/>
      <p:bldP spid="6" grpId="0" animBg="1"/>
      <p:bldP spid="315" grpId="0" animBg="1"/>
      <p:bldP spid="320" grpId="0" animBg="1"/>
      <p:bldP spid="322" grpId="0" animBg="1"/>
      <p:bldP spid="343" grpId="0" animBg="1"/>
      <p:bldP spid="342" grpId="0" animBg="1"/>
      <p:bldP spid="344" grpId="0" animBg="1"/>
      <p:bldP spid="345" grpId="0" animBg="1"/>
      <p:bldP spid="3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579296" cy="4569371"/>
          </a:xfrm>
        </p:spPr>
        <p:txBody>
          <a:bodyPr>
            <a:normAutofit/>
          </a:bodyPr>
          <a:lstStyle/>
          <a:p>
            <a:r>
              <a:rPr lang="en-GB" dirty="0" smtClean="0"/>
              <a:t>DC at </a:t>
            </a:r>
            <a:r>
              <a:rPr lang="en-GB" i="1" dirty="0" smtClean="0"/>
              <a:t>each node </a:t>
            </a:r>
            <a:r>
              <a:rPr lang="en-GB" dirty="0" smtClean="0"/>
              <a:t>on </a:t>
            </a:r>
            <a:r>
              <a:rPr lang="en-GB" i="1" dirty="0" smtClean="0"/>
              <a:t>Boolean variables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Tree search size: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full </a:t>
            </a:r>
            <a:r>
              <a:rPr lang="en-GB" dirty="0">
                <a:solidFill>
                  <a:srgbClr val="00B050"/>
                </a:solidFill>
              </a:rPr>
              <a:t>binary </a:t>
            </a:r>
            <a:r>
              <a:rPr lang="en-GB" dirty="0" smtClean="0">
                <a:solidFill>
                  <a:srgbClr val="00B050"/>
                </a:solidFill>
              </a:rPr>
              <a:t>tree -&gt; </a:t>
            </a:r>
            <a:r>
              <a:rPr lang="en-GB" i="1" dirty="0" smtClean="0"/>
              <a:t>2 </a:t>
            </a:r>
            <a:r>
              <a:rPr lang="en-GB" dirty="0" smtClean="0"/>
              <a:t>x|</a:t>
            </a:r>
            <a:r>
              <a:rPr lang="en-GB" i="1" dirty="0" smtClean="0"/>
              <a:t>C</a:t>
            </a:r>
            <a:r>
              <a:rPr lang="en-GB" dirty="0" smtClean="0"/>
              <a:t>|-1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Backtrack-free: </a:t>
            </a:r>
          </a:p>
          <a:p>
            <a:pPr marL="0" indent="0">
              <a:buNone/>
            </a:pPr>
            <a:r>
              <a:rPr lang="en-GB" b="1" i="1" dirty="0" smtClean="0"/>
              <a:t> </a:t>
            </a:r>
            <a:r>
              <a:rPr lang="en-GB" i="1" dirty="0" smtClean="0"/>
              <a:t>O</a:t>
            </a:r>
            <a:r>
              <a:rPr lang="en-GB" dirty="0" smtClean="0"/>
              <a:t>(|</a:t>
            </a:r>
            <a:r>
              <a:rPr lang="en-GB" i="1" dirty="0" err="1" smtClean="0"/>
              <a:t>C</a:t>
            </a:r>
            <a:r>
              <a:rPr lang="en-GB" dirty="0" err="1" smtClean="0"/>
              <a:t>|x</a:t>
            </a:r>
            <a:r>
              <a:rPr lang="en-GB" dirty="0" smtClean="0"/>
              <a:t> </a:t>
            </a:r>
            <a:r>
              <a:rPr lang="en-GB" i="1" dirty="0" smtClean="0"/>
              <a:t>n</a:t>
            </a:r>
            <a:r>
              <a:rPr lang="en-GB" i="1" baseline="30000" dirty="0" smtClean="0"/>
              <a:t>2</a:t>
            </a:r>
            <a:r>
              <a:rPr lang="en-GB" dirty="0" smtClean="0"/>
              <a:t>x </a:t>
            </a:r>
            <a:r>
              <a:rPr lang="en-GB" i="1" dirty="0" smtClean="0"/>
              <a:t>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13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Backtrack-free</a:t>
            </a:r>
            <a:endParaRPr lang="en-GB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85" name="Groupe 84"/>
          <p:cNvGrpSpPr/>
          <p:nvPr/>
        </p:nvGrpSpPr>
        <p:grpSpPr>
          <a:xfrm>
            <a:off x="5436096" y="2339769"/>
            <a:ext cx="3196988" cy="3537503"/>
            <a:chOff x="5725302" y="2102259"/>
            <a:chExt cx="3196988" cy="3537503"/>
          </a:xfrm>
        </p:grpSpPr>
        <p:sp>
          <p:nvSpPr>
            <p:cNvPr id="6" name="Ellipse 5"/>
            <p:cNvSpPr/>
            <p:nvPr/>
          </p:nvSpPr>
          <p:spPr>
            <a:xfrm>
              <a:off x="6771505" y="2102259"/>
              <a:ext cx="288032" cy="2787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1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6288461" y="2635545"/>
              <a:ext cx="288032" cy="2787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2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7258349" y="2635545"/>
              <a:ext cx="288032" cy="2787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5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5868144" y="3519579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3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6516216" y="3522079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4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6948264" y="3519579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6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7236296" y="4299279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8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7740352" y="5059245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8532440" y="5089152"/>
              <a:ext cx="288032" cy="27874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7740352" y="3501008"/>
              <a:ext cx="288032" cy="2787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7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8100392" y="4315553"/>
              <a:ext cx="288032" cy="2787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tx1"/>
                  </a:solidFill>
                </a:rPr>
                <a:t>9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7682841" y="5027573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10</a:t>
              </a:r>
              <a:endParaRPr lang="en-GB" sz="1400" b="1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8460432" y="5059245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11</a:t>
              </a:r>
              <a:endParaRPr lang="en-GB" sz="1400" b="1" dirty="0"/>
            </a:p>
          </p:txBody>
        </p:sp>
        <p:cxnSp>
          <p:nvCxnSpPr>
            <p:cNvPr id="19" name="Connecteur droit 18"/>
            <p:cNvCxnSpPr>
              <a:endCxn id="7" idx="0"/>
            </p:cNvCxnSpPr>
            <p:nvPr/>
          </p:nvCxnSpPr>
          <p:spPr>
            <a:xfrm flipH="1">
              <a:off x="6432477" y="2380999"/>
              <a:ext cx="503436" cy="2545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endCxn id="8" idx="0"/>
            </p:cNvCxnSpPr>
            <p:nvPr/>
          </p:nvCxnSpPr>
          <p:spPr>
            <a:xfrm>
              <a:off x="6935913" y="2380999"/>
              <a:ext cx="466452" cy="2545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7" idx="4"/>
              <a:endCxn id="9" idx="0"/>
            </p:cNvCxnSpPr>
            <p:nvPr/>
          </p:nvCxnSpPr>
          <p:spPr>
            <a:xfrm flipH="1">
              <a:off x="6012160" y="2914285"/>
              <a:ext cx="420317" cy="6052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7" idx="4"/>
              <a:endCxn id="10" idx="0"/>
            </p:cNvCxnSpPr>
            <p:nvPr/>
          </p:nvCxnSpPr>
          <p:spPr>
            <a:xfrm>
              <a:off x="6432477" y="2914285"/>
              <a:ext cx="227755" cy="607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8" idx="3"/>
              <a:endCxn id="11" idx="0"/>
            </p:cNvCxnSpPr>
            <p:nvPr/>
          </p:nvCxnSpPr>
          <p:spPr>
            <a:xfrm flipH="1">
              <a:off x="7092280" y="2873464"/>
              <a:ext cx="208250" cy="6461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8" idx="5"/>
              <a:endCxn id="15" idx="0"/>
            </p:cNvCxnSpPr>
            <p:nvPr/>
          </p:nvCxnSpPr>
          <p:spPr>
            <a:xfrm>
              <a:off x="7504200" y="2873464"/>
              <a:ext cx="380168" cy="62754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endCxn id="12" idx="7"/>
            </p:cNvCxnSpPr>
            <p:nvPr/>
          </p:nvCxnSpPr>
          <p:spPr>
            <a:xfrm flipH="1">
              <a:off x="7482147" y="3779748"/>
              <a:ext cx="431279" cy="5603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5" idx="4"/>
              <a:endCxn id="16" idx="0"/>
            </p:cNvCxnSpPr>
            <p:nvPr/>
          </p:nvCxnSpPr>
          <p:spPr>
            <a:xfrm>
              <a:off x="7884368" y="3779748"/>
              <a:ext cx="360040" cy="5358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6" idx="4"/>
              <a:endCxn id="13" idx="0"/>
            </p:cNvCxnSpPr>
            <p:nvPr/>
          </p:nvCxnSpPr>
          <p:spPr>
            <a:xfrm flipH="1">
              <a:off x="7884368" y="4594293"/>
              <a:ext cx="360040" cy="4649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16" idx="4"/>
              <a:endCxn id="14" idx="0"/>
            </p:cNvCxnSpPr>
            <p:nvPr/>
          </p:nvCxnSpPr>
          <p:spPr>
            <a:xfrm>
              <a:off x="8244408" y="4594293"/>
              <a:ext cx="432048" cy="4948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6753523" y="2338995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A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6483473" y="225347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1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7131545" y="225347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0070C0"/>
                  </a:solidFill>
                </a:rPr>
                <a:t>0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6258322" y="2996171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D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5725302" y="313049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1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515386" y="314940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0070C0"/>
                  </a:solidFill>
                </a:rPr>
                <a:t>0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7271020" y="2863238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B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6947434" y="315268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1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811530" y="317159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0070C0"/>
                  </a:solidFill>
                </a:rPr>
                <a:t>0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7747961" y="3825055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C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7380312" y="393305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1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100392" y="399591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0070C0"/>
                  </a:solidFill>
                </a:rPr>
                <a:t>0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8100392" y="4581128"/>
              <a:ext cx="288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E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7739522" y="472069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>
                  <a:solidFill>
                    <a:srgbClr val="0070C0"/>
                  </a:solidFill>
                </a:rPr>
                <a:t>1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8531610" y="477874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0070C0"/>
                  </a:solidFill>
                </a:rPr>
                <a:t>0</a:t>
              </a:r>
              <a:endParaRPr lang="en-GB" sz="1400" b="1" dirty="0">
                <a:solidFill>
                  <a:srgbClr val="0070C0"/>
                </a:solidFill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727472" y="3751632"/>
              <a:ext cx="644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&lt;AD&gt;</a:t>
              </a:r>
              <a:endParaRPr lang="en-GB" sz="1400" b="1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433379" y="3717032"/>
              <a:ext cx="5148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/>
                <a:t>&lt;</a:t>
              </a:r>
              <a:r>
                <a:rPr lang="fr-FR" sz="1600" b="1" dirty="0" smtClean="0"/>
                <a:t>A&gt;</a:t>
              </a:r>
              <a:endParaRPr lang="en-GB" sz="1400" b="1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815607" y="3717032"/>
              <a:ext cx="6367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&lt;BG&gt;</a:t>
              </a:r>
              <a:endParaRPr lang="en-GB" sz="1400" b="1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748874" y="4524443"/>
              <a:ext cx="6286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&lt;CH&gt;</a:t>
              </a:r>
              <a:endParaRPr lang="en-GB" sz="1400" b="1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660594" y="5301208"/>
              <a:ext cx="583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&lt;EF&gt;</a:t>
              </a:r>
              <a:endParaRPr lang="en-GB" sz="1400" b="1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8532440" y="5295467"/>
              <a:ext cx="3898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&lt;&gt;</a:t>
              </a:r>
              <a:endParaRPr lang="en-GB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34711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14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endParaRPr lang="en-GB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67544" y="4149080"/>
            <a:ext cx="83529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Comparison with:</a:t>
            </a:r>
          </a:p>
          <a:p>
            <a:r>
              <a:rPr lang="en-GB" sz="2000" dirty="0" smtClean="0"/>
              <a:t>         - The most efficient CP method: CP4IM (reified)</a:t>
            </a:r>
          </a:p>
          <a:p>
            <a:r>
              <a:rPr lang="en-GB" sz="2000" dirty="0" smtClean="0"/>
              <a:t>         - The most efficient ad hoc algorithm: LCM-v5.2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Solver</a:t>
            </a:r>
            <a:r>
              <a:rPr lang="en-GB" sz="2000" dirty="0"/>
              <a:t>: </a:t>
            </a:r>
            <a:r>
              <a:rPr lang="en-GB" sz="2000" dirty="0" smtClean="0"/>
              <a:t>or-tools,  </a:t>
            </a:r>
            <a:r>
              <a:rPr lang="en-GB" sz="2000" dirty="0"/>
              <a:t>Intel Xeon E5-2680@ 2,5 G</a:t>
            </a:r>
            <a:r>
              <a:rPr lang="en-GB" dirty="0"/>
              <a:t>H</a:t>
            </a:r>
            <a:r>
              <a:rPr lang="en-GB" sz="2000" dirty="0"/>
              <a:t>z with 128 </a:t>
            </a:r>
            <a:r>
              <a:rPr lang="en-GB" sz="2000" dirty="0" smtClean="0"/>
              <a:t>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/>
              <a:t>C</a:t>
            </a:r>
            <a:r>
              <a:rPr lang="fr-FR" sz="1600" b="1" dirty="0" smtClean="0"/>
              <a:t>LOSED</a:t>
            </a:r>
            <a:r>
              <a:rPr lang="fr-FR" sz="2000" b="1" dirty="0" smtClean="0"/>
              <a:t>P</a:t>
            </a:r>
            <a:r>
              <a:rPr lang="fr-FR" sz="1600" b="1" dirty="0" smtClean="0"/>
              <a:t>ATTERN</a:t>
            </a:r>
            <a:r>
              <a:rPr lang="fr-FR" sz="2000" b="1" dirty="0" smtClean="0"/>
              <a:t>-DC: </a:t>
            </a:r>
            <a:r>
              <a:rPr lang="fr-FR" sz="2000" dirty="0" err="1" smtClean="0"/>
              <a:t>rules</a:t>
            </a:r>
            <a:r>
              <a:rPr lang="fr-FR" sz="2000" dirty="0" smtClean="0"/>
              <a:t> 1,2 and 3 (</a:t>
            </a:r>
            <a:r>
              <a:rPr lang="fr-FR" sz="2000" dirty="0" err="1" smtClean="0">
                <a:solidFill>
                  <a:srgbClr val="0070C0"/>
                </a:solidFill>
              </a:rPr>
              <a:t>cubic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r>
              <a:rPr lang="fr-FR" sz="2000" dirty="0" err="1" smtClean="0"/>
              <a:t>pruning</a:t>
            </a:r>
            <a:r>
              <a:rPr lang="fr-FR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/>
              <a:t>C</a:t>
            </a:r>
            <a:r>
              <a:rPr lang="fr-FR" sz="1600" b="1" dirty="0" smtClean="0"/>
              <a:t>LOSED</a:t>
            </a:r>
            <a:r>
              <a:rPr lang="fr-FR" sz="2000" b="1" dirty="0" smtClean="0"/>
              <a:t>P</a:t>
            </a:r>
            <a:r>
              <a:rPr lang="fr-FR" sz="1600" b="1" dirty="0" smtClean="0"/>
              <a:t>ATTERN</a:t>
            </a:r>
            <a:r>
              <a:rPr lang="fr-FR" sz="2000" b="1" dirty="0" smtClean="0"/>
              <a:t>-WC:</a:t>
            </a:r>
            <a:r>
              <a:rPr lang="fr-FR" sz="2000" dirty="0" smtClean="0"/>
              <a:t> </a:t>
            </a:r>
            <a:r>
              <a:rPr lang="fr-FR" sz="2000" dirty="0" err="1"/>
              <a:t>rules</a:t>
            </a:r>
            <a:r>
              <a:rPr lang="fr-FR" sz="2000" dirty="0"/>
              <a:t> </a:t>
            </a:r>
            <a:r>
              <a:rPr lang="fr-FR" sz="2000" dirty="0" smtClean="0"/>
              <a:t>1 and 2 (</a:t>
            </a:r>
            <a:r>
              <a:rPr lang="fr-FR" sz="2000" dirty="0" err="1" smtClean="0">
                <a:solidFill>
                  <a:srgbClr val="0070C0"/>
                </a:solidFill>
              </a:rPr>
              <a:t>quadratic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r>
              <a:rPr lang="fr-FR" sz="2000" dirty="0" err="1" smtClean="0"/>
              <a:t>pruning</a:t>
            </a:r>
            <a:r>
              <a:rPr lang="fr-FR" sz="2000" dirty="0"/>
              <a:t>)</a:t>
            </a:r>
            <a:endParaRPr lang="fr-FR" sz="2000" dirty="0" smtClean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18" y="1454176"/>
            <a:ext cx="3801579" cy="262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449787" y="1484784"/>
            <a:ext cx="1368152" cy="25202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868144" y="1484784"/>
            <a:ext cx="576064" cy="25202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676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15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endParaRPr lang="en-GB" sz="1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663274"/>
              </p:ext>
            </p:extLst>
          </p:nvPr>
        </p:nvGraphicFramePr>
        <p:xfrm>
          <a:off x="2184253" y="2110737"/>
          <a:ext cx="4547987" cy="385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7818"/>
                <a:gridCol w="698248"/>
                <a:gridCol w="930827"/>
                <a:gridCol w="694854"/>
                <a:gridCol w="465413"/>
                <a:gridCol w="930827"/>
              </a:tblGrid>
              <a:tr h="27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Dataset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θ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Times(s)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#Failures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0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CP4IM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CP4IM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4492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Chess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45.92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187.89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969.40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136.31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467.52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1950.5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32 381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725 617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7187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Mushroom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</a:t>
                      </a:r>
                      <a:endParaRPr lang="en-GB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0.05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1.74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3.62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5.40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6.37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24.06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29.84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41.38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43.69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32 828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54 584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100 528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107 191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6280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Pumsb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133.97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271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509.79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971600" y="1625025"/>
            <a:ext cx="2825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r>
              <a:rPr lang="en-US" sz="1400" b="1" dirty="0" smtClean="0"/>
              <a:t>LOSED</a:t>
            </a:r>
            <a:r>
              <a:rPr lang="en-US" b="1" dirty="0" smtClean="0"/>
              <a:t>P</a:t>
            </a:r>
            <a:r>
              <a:rPr lang="en-US" sz="1400" b="1" dirty="0" smtClean="0"/>
              <a:t>ATTERN</a:t>
            </a:r>
            <a:r>
              <a:rPr lang="en-US" b="1" dirty="0" smtClean="0"/>
              <a:t>-DC vs CP4IM: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3851920" y="2420888"/>
            <a:ext cx="654164" cy="35283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705712" y="2420888"/>
            <a:ext cx="577763" cy="35283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36096" y="2420888"/>
            <a:ext cx="288033" cy="35283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868144" y="2403356"/>
            <a:ext cx="720080" cy="35283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705712" y="5085184"/>
            <a:ext cx="567680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979016" y="5085184"/>
            <a:ext cx="567680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ZoneTexte 36"/>
          <p:cNvSpPr txBox="1"/>
          <p:nvPr/>
        </p:nvSpPr>
        <p:spPr>
          <a:xfrm>
            <a:off x="3995936" y="6372036"/>
            <a:ext cx="1565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Backtrack-free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 flipV="1">
            <a:off x="4777135" y="5995918"/>
            <a:ext cx="666563" cy="37611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255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 animBg="1"/>
      <p:bldP spid="31" grpId="0" animBg="1"/>
      <p:bldP spid="32" grpId="0" animBg="1"/>
      <p:bldP spid="33" grpId="0" animBg="1"/>
      <p:bldP spid="35" grpId="1" animBg="1"/>
      <p:bldP spid="35" grpId="2" animBg="1"/>
      <p:bldP spid="36" grpId="1" animBg="1"/>
      <p:bldP spid="36" grpId="2" animBg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15/17</a:t>
            </a:r>
            <a:endParaRPr lang="fr-BE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endParaRPr lang="en-GB" sz="1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16733"/>
              </p:ext>
            </p:extLst>
          </p:nvPr>
        </p:nvGraphicFramePr>
        <p:xfrm>
          <a:off x="2195736" y="2078791"/>
          <a:ext cx="4547987" cy="385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7818"/>
                <a:gridCol w="698248"/>
                <a:gridCol w="930827"/>
                <a:gridCol w="694854"/>
                <a:gridCol w="465413"/>
                <a:gridCol w="930827"/>
              </a:tblGrid>
              <a:tr h="27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Dataset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θ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Times(s)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#Failures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0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WC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WC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4492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Chess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45.92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187.89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969.40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 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109.36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480.52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2288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 x 10</a:t>
                      </a:r>
                      <a:r>
                        <a:rPr lang="fr-FR" sz="1400" baseline="30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1.3 x 10</a:t>
                      </a:r>
                      <a:r>
                        <a:rPr lang="fr-FR" sz="1400" baseline="30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6.3 x 10</a:t>
                      </a:r>
                      <a:r>
                        <a:rPr lang="fr-FR" sz="1400" baseline="30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en-GB" sz="1400" baseline="30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7187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Mushroom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</a:t>
                      </a:r>
                      <a:endParaRPr lang="en-GB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0.05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1.74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3.62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5.40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6.37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3.42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5.00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9.96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9.94</a:t>
                      </a:r>
                      <a:endParaRPr lang="en-GB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1 117 883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1 863 542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3 401 297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3 787</a:t>
                      </a:r>
                      <a:r>
                        <a:rPr lang="fr-FR" sz="14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678</a:t>
                      </a:r>
                    </a:p>
                  </a:txBody>
                  <a:tcPr marL="68580" marR="68580" marT="0" marB="0"/>
                </a:tc>
              </a:tr>
              <a:tr h="106280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Pumsb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133.97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271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509.79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640.59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1010.4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2150.8</a:t>
                      </a: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51 564</a:t>
                      </a: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131 551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239 623</a:t>
                      </a:r>
                      <a:endParaRPr lang="en-GB" sz="1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971600" y="1625025"/>
            <a:ext cx="395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r>
              <a:rPr lang="en-US" sz="1400" b="1" dirty="0" smtClean="0"/>
              <a:t>LOSED</a:t>
            </a:r>
            <a:r>
              <a:rPr lang="en-US" b="1" dirty="0" smtClean="0"/>
              <a:t>P</a:t>
            </a:r>
            <a:r>
              <a:rPr lang="en-US" sz="1400" b="1" dirty="0" smtClean="0"/>
              <a:t>ATTERN</a:t>
            </a:r>
            <a:r>
              <a:rPr lang="en-US" b="1" dirty="0" smtClean="0"/>
              <a:t>-DC vs C</a:t>
            </a:r>
            <a:r>
              <a:rPr lang="en-US" sz="1400" b="1" dirty="0" smtClean="0"/>
              <a:t>LOSED</a:t>
            </a:r>
            <a:r>
              <a:rPr lang="en-US" b="1" dirty="0" smtClean="0"/>
              <a:t>P</a:t>
            </a:r>
            <a:r>
              <a:rPr lang="en-US" sz="1400" b="1" dirty="0" smtClean="0"/>
              <a:t>ATTERN</a:t>
            </a:r>
            <a:r>
              <a:rPr lang="en-US" b="1" dirty="0" smtClean="0"/>
              <a:t>-WC </a:t>
            </a:r>
            <a:r>
              <a:rPr lang="en-US" b="1" dirty="0"/>
              <a:t>: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3403" y="2366412"/>
            <a:ext cx="654164" cy="35283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717195" y="2366412"/>
            <a:ext cx="577763" cy="35283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47579" y="2366412"/>
            <a:ext cx="288033" cy="35283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879627" y="2348880"/>
            <a:ext cx="792088" cy="35283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ZoneTexte 16"/>
          <p:cNvSpPr txBox="1"/>
          <p:nvPr/>
        </p:nvSpPr>
        <p:spPr>
          <a:xfrm>
            <a:off x="3863403" y="6105826"/>
            <a:ext cx="498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Third rule reduces considerably the explored nodes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5107789" y="5966812"/>
            <a:ext cx="356632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 flipV="1">
            <a:off x="6623365" y="5966812"/>
            <a:ext cx="42864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34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 animBg="1"/>
      <p:bldP spid="31" grpId="0" animBg="1"/>
      <p:bldP spid="32" grpId="0" animBg="1"/>
      <p:bldP spid="33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15/17</a:t>
            </a:r>
            <a:endParaRPr lang="fr-BE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endParaRPr lang="en-GB" sz="1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0345"/>
              </p:ext>
            </p:extLst>
          </p:nvPr>
        </p:nvGraphicFramePr>
        <p:xfrm>
          <a:off x="2648762" y="2204864"/>
          <a:ext cx="3744416" cy="385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/>
                <a:gridCol w="530316"/>
                <a:gridCol w="762681"/>
                <a:gridCol w="867243"/>
                <a:gridCol w="864096"/>
              </a:tblGrid>
              <a:tr h="27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Dataset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θ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Times(s)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60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DC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CP4IM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LCM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90333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Chess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45.92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187.89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969.40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 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136.31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467.52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1950.5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6.07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27.55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141.55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27187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Mushroom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</a:t>
                      </a:r>
                      <a:endParaRPr lang="en-GB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0.05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1.74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3.62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5.40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6.37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24.06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29.84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41.38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43.69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0.47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0.51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6280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Pumsb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133.97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271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effectLst/>
                        </a:rPr>
                        <a:t>509.79</a:t>
                      </a:r>
                      <a:endParaRPr lang="en-GB" sz="14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OOM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0.48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0.69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971600" y="1625025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r>
              <a:rPr lang="en-US" sz="1400" b="1" dirty="0" smtClean="0"/>
              <a:t>LOSED</a:t>
            </a:r>
            <a:r>
              <a:rPr lang="en-US" b="1" dirty="0" smtClean="0"/>
              <a:t>P</a:t>
            </a:r>
            <a:r>
              <a:rPr lang="en-US" sz="1400" b="1" dirty="0" smtClean="0"/>
              <a:t>ATTERN</a:t>
            </a:r>
            <a:r>
              <a:rPr lang="en-US" b="1" dirty="0" smtClean="0"/>
              <a:t>-DC vs CP4IM vs LCM: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652120" y="2492896"/>
            <a:ext cx="648072" cy="35283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33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5770984" cy="1656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B050"/>
                </a:solidFill>
              </a:rPr>
              <a:t>The aim : </a:t>
            </a:r>
            <a:r>
              <a:rPr lang="en-GB" sz="2800" dirty="0" smtClean="0"/>
              <a:t>find </a:t>
            </a:r>
            <a:r>
              <a:rPr lang="en-GB" sz="2800" i="1" dirty="0" smtClean="0"/>
              <a:t>k</a:t>
            </a:r>
            <a:r>
              <a:rPr lang="en-GB" sz="2800" dirty="0" smtClean="0"/>
              <a:t> closed itemsets:</a:t>
            </a:r>
          </a:p>
          <a:p>
            <a:pPr marL="0" indent="0">
              <a:buNone/>
            </a:pPr>
            <a:r>
              <a:rPr lang="en-GB" sz="2400" dirty="0" smtClean="0"/>
              <a:t>      (i) </a:t>
            </a:r>
            <a:r>
              <a:rPr lang="en-GB" sz="2000" dirty="0" smtClean="0"/>
              <a:t>  </a:t>
            </a:r>
            <a:r>
              <a:rPr lang="en-GB" sz="2400" dirty="0" smtClean="0"/>
              <a:t>C</a:t>
            </a:r>
            <a:r>
              <a:rPr lang="en-GB" sz="1800" dirty="0" smtClean="0"/>
              <a:t>LOSED</a:t>
            </a:r>
            <a:r>
              <a:rPr lang="en-GB" sz="2400" dirty="0" smtClean="0"/>
              <a:t>P</a:t>
            </a:r>
            <a:r>
              <a:rPr lang="en-GB" sz="1800" dirty="0" smtClean="0"/>
              <a:t>ATTERN-DC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     (ii)</a:t>
            </a:r>
            <a:r>
              <a:rPr lang="en-GB" sz="2000" dirty="0" smtClean="0"/>
              <a:t>  </a:t>
            </a:r>
            <a:r>
              <a:rPr lang="en-GB" sz="2400" dirty="0" smtClean="0"/>
              <a:t>Distinct</a:t>
            </a:r>
            <a:r>
              <a:rPr lang="en-GB" sz="2000" dirty="0" smtClean="0"/>
              <a:t> </a:t>
            </a:r>
            <a:r>
              <a:rPr lang="en-GB" sz="2400" dirty="0" smtClean="0"/>
              <a:t>itemsets</a:t>
            </a:r>
          </a:p>
          <a:p>
            <a:pPr marL="0" indent="0">
              <a:buNone/>
            </a:pPr>
            <a:r>
              <a:rPr lang="en-GB" sz="2400" dirty="0" smtClean="0"/>
              <a:t>      (iii) </a:t>
            </a:r>
            <a:r>
              <a:rPr lang="en-GB" sz="2400" i="1" dirty="0" err="1" smtClean="0"/>
              <a:t>lb</a:t>
            </a:r>
            <a:r>
              <a:rPr lang="en-GB" sz="2400" dirty="0" smtClean="0"/>
              <a:t> &lt; </a:t>
            </a:r>
            <a:r>
              <a:rPr lang="en-GB" sz="2400" i="1" dirty="0" smtClean="0"/>
              <a:t>size</a:t>
            </a:r>
            <a:r>
              <a:rPr lang="en-GB" sz="2400" dirty="0" smtClean="0"/>
              <a:t> &lt; </a:t>
            </a:r>
            <a:r>
              <a:rPr lang="en-GB" sz="2400" i="1" dirty="0" err="1" smtClean="0"/>
              <a:t>ub</a:t>
            </a:r>
            <a:endParaRPr lang="en-GB" sz="2400" i="1" dirty="0" smtClean="0"/>
          </a:p>
          <a:p>
            <a:endParaRPr lang="en-GB" sz="1800" dirty="0" smtClean="0"/>
          </a:p>
          <a:p>
            <a:endParaRPr lang="en-GB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16/17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GB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 </a:t>
            </a:r>
            <a:r>
              <a:rPr lang="en-GB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itemsets instance</a:t>
            </a:r>
            <a:endParaRPr lang="en-GB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26940431"/>
              </p:ext>
            </p:extLst>
          </p:nvPr>
        </p:nvGraphicFramePr>
        <p:xfrm>
          <a:off x="9560" y="2907665"/>
          <a:ext cx="4994275" cy="395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685830086"/>
              </p:ext>
            </p:extLst>
          </p:nvPr>
        </p:nvGraphicFramePr>
        <p:xfrm>
          <a:off x="4283968" y="2924944"/>
          <a:ext cx="4850259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4956026" y="3248670"/>
            <a:ext cx="35283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83568" y="3240162"/>
            <a:ext cx="36004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419600" y="3068960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23528" y="3110111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44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5770984" cy="1656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B050"/>
                </a:solidFill>
              </a:rPr>
              <a:t>The aim : </a:t>
            </a:r>
            <a:r>
              <a:rPr lang="en-GB" sz="2800" dirty="0" smtClean="0"/>
              <a:t>find </a:t>
            </a:r>
            <a:r>
              <a:rPr lang="en-GB" sz="2800" i="1" dirty="0" smtClean="0"/>
              <a:t>k</a:t>
            </a:r>
            <a:r>
              <a:rPr lang="en-GB" sz="2800" dirty="0" smtClean="0"/>
              <a:t> closed itemsets:</a:t>
            </a:r>
          </a:p>
          <a:p>
            <a:pPr marL="0" indent="0">
              <a:buNone/>
            </a:pPr>
            <a:r>
              <a:rPr lang="en-GB" sz="2400" dirty="0" smtClean="0"/>
              <a:t>      (i) </a:t>
            </a:r>
            <a:r>
              <a:rPr lang="en-GB" sz="2000" dirty="0" smtClean="0"/>
              <a:t>  </a:t>
            </a:r>
            <a:r>
              <a:rPr lang="en-GB" sz="2400" dirty="0" smtClean="0"/>
              <a:t>C</a:t>
            </a:r>
            <a:r>
              <a:rPr lang="en-GB" sz="1800" dirty="0" smtClean="0"/>
              <a:t>LOSED</a:t>
            </a:r>
            <a:r>
              <a:rPr lang="en-GB" sz="2400" dirty="0" smtClean="0"/>
              <a:t>P</a:t>
            </a:r>
            <a:r>
              <a:rPr lang="en-GB" sz="1800" dirty="0" smtClean="0"/>
              <a:t>ATTERN-DC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     (ii)</a:t>
            </a:r>
            <a:r>
              <a:rPr lang="en-GB" sz="2000" dirty="0" smtClean="0"/>
              <a:t>  </a:t>
            </a:r>
            <a:r>
              <a:rPr lang="en-GB" sz="2400" dirty="0" smtClean="0"/>
              <a:t>Distinct</a:t>
            </a:r>
            <a:r>
              <a:rPr lang="en-GB" sz="2000" dirty="0" smtClean="0"/>
              <a:t> </a:t>
            </a:r>
            <a:r>
              <a:rPr lang="en-GB" sz="2400" dirty="0" smtClean="0"/>
              <a:t>itemsets</a:t>
            </a:r>
          </a:p>
          <a:p>
            <a:pPr marL="0" indent="0">
              <a:buNone/>
            </a:pPr>
            <a:r>
              <a:rPr lang="en-GB" sz="2400" dirty="0" smtClean="0"/>
              <a:t>      (iii) </a:t>
            </a:r>
            <a:r>
              <a:rPr lang="en-GB" sz="2400" i="1" dirty="0" err="1" smtClean="0"/>
              <a:t>lb</a:t>
            </a:r>
            <a:r>
              <a:rPr lang="en-GB" sz="2400" dirty="0" smtClean="0"/>
              <a:t> &lt; </a:t>
            </a:r>
            <a:r>
              <a:rPr lang="en-GB" sz="2400" i="1" dirty="0" smtClean="0"/>
              <a:t>size</a:t>
            </a:r>
            <a:r>
              <a:rPr lang="en-GB" sz="2400" dirty="0" smtClean="0"/>
              <a:t> &lt; </a:t>
            </a:r>
            <a:r>
              <a:rPr lang="en-GB" sz="2400" i="1" dirty="0" err="1" smtClean="0"/>
              <a:t>ub</a:t>
            </a:r>
            <a:endParaRPr lang="en-GB" sz="2400" i="1" dirty="0" smtClean="0"/>
          </a:p>
          <a:p>
            <a:endParaRPr lang="en-GB" sz="1800" dirty="0" smtClean="0"/>
          </a:p>
          <a:p>
            <a:endParaRPr lang="en-GB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16/17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GB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 </a:t>
            </a:r>
            <a:r>
              <a:rPr lang="en-GB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itemsets instance</a:t>
            </a:r>
            <a:endParaRPr lang="en-GB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1223483983"/>
              </p:ext>
            </p:extLst>
          </p:nvPr>
        </p:nvGraphicFramePr>
        <p:xfrm>
          <a:off x="9560" y="2907665"/>
          <a:ext cx="4994275" cy="395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647809082"/>
              </p:ext>
            </p:extLst>
          </p:nvPr>
        </p:nvGraphicFramePr>
        <p:xfrm>
          <a:off x="4283968" y="2924944"/>
          <a:ext cx="4850259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4956026" y="3248670"/>
            <a:ext cx="35283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83568" y="3240162"/>
            <a:ext cx="36004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419600" y="3068960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23528" y="3110111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oneTexte 5"/>
          <p:cNvSpPr txBox="1"/>
          <p:nvPr/>
        </p:nvSpPr>
        <p:spPr>
          <a:xfrm>
            <a:off x="1475656" y="321297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endParaRPr lang="en-GB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801592" y="321297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endParaRPr lang="en-GB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55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 Mining: Definition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000" dirty="0" smtClean="0"/>
              <a:t>                                   Itemset</a:t>
            </a:r>
          </a:p>
          <a:p>
            <a:pPr marL="0" indent="0">
              <a:buNone/>
            </a:pPr>
            <a:r>
              <a:rPr lang="en-GB" sz="3000" dirty="0" smtClean="0"/>
              <a:t>                                   Sequence</a:t>
            </a:r>
          </a:p>
          <a:p>
            <a:pPr marL="0" indent="0">
              <a:buNone/>
            </a:pPr>
            <a:r>
              <a:rPr lang="en-GB" sz="3000" dirty="0" smtClean="0"/>
              <a:t>                                   Graph</a:t>
            </a:r>
          </a:p>
          <a:p>
            <a:pPr marL="0" indent="0">
              <a:buNone/>
            </a:pPr>
            <a:r>
              <a:rPr lang="en-GB" sz="3000" dirty="0" smtClean="0"/>
              <a:t>                                    …</a:t>
            </a:r>
          </a:p>
          <a:p>
            <a:pPr marL="0" indent="0">
              <a:buNone/>
            </a:pPr>
            <a:endParaRPr lang="en-GB" sz="3000" dirty="0" smtClean="0"/>
          </a:p>
          <a:p>
            <a:r>
              <a:rPr lang="en-GB" sz="3000" dirty="0" smtClean="0"/>
              <a:t>It aims at finding </a:t>
            </a:r>
            <a:r>
              <a:rPr lang="en-GB" sz="3000" dirty="0" smtClean="0">
                <a:solidFill>
                  <a:srgbClr val="00B050"/>
                </a:solidFill>
              </a:rPr>
              <a:t>regularities</a:t>
            </a:r>
            <a:r>
              <a:rPr lang="en-GB" sz="3000" dirty="0" smtClean="0"/>
              <a:t> in a dataset</a:t>
            </a:r>
          </a:p>
          <a:p>
            <a:pPr marL="0" indent="0">
              <a:buNone/>
            </a:pPr>
            <a:endParaRPr lang="en-GB" sz="3000" i="1" dirty="0" smtClean="0"/>
          </a:p>
          <a:p>
            <a:r>
              <a:rPr lang="en-GB" sz="3000" i="1" dirty="0" smtClean="0"/>
              <a:t>Find sets of products that are </a:t>
            </a:r>
            <a:r>
              <a:rPr lang="en-GB" sz="3000" i="1" dirty="0" smtClean="0">
                <a:solidFill>
                  <a:srgbClr val="00B050"/>
                </a:solidFill>
              </a:rPr>
              <a:t>frequently</a:t>
            </a:r>
            <a:r>
              <a:rPr lang="en-GB" sz="3000" i="1" dirty="0" smtClean="0"/>
              <a:t> bought </a:t>
            </a:r>
            <a:r>
              <a:rPr lang="en-GB" sz="3000" i="1" dirty="0" smtClean="0">
                <a:solidFill>
                  <a:srgbClr val="00B050"/>
                </a:solidFill>
              </a:rPr>
              <a:t>together</a:t>
            </a:r>
            <a:endParaRPr lang="en-GB" sz="3000" dirty="0" smtClean="0"/>
          </a:p>
          <a:p>
            <a:pPr marL="0" indent="0">
              <a:buNone/>
            </a:pPr>
            <a:endParaRPr lang="en-GB" sz="3000" dirty="0"/>
          </a:p>
        </p:txBody>
      </p:sp>
      <p:sp>
        <p:nvSpPr>
          <p:cNvPr id="3" name="Accolade ouvrante 2"/>
          <p:cNvSpPr/>
          <p:nvPr/>
        </p:nvSpPr>
        <p:spPr>
          <a:xfrm>
            <a:off x="2987824" y="1487631"/>
            <a:ext cx="432048" cy="2160240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oneTexte 5"/>
          <p:cNvSpPr txBox="1"/>
          <p:nvPr/>
        </p:nvSpPr>
        <p:spPr>
          <a:xfrm>
            <a:off x="834106" y="2276872"/>
            <a:ext cx="21153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000" dirty="0" smtClean="0"/>
              <a:t>Data </a:t>
            </a:r>
            <a:r>
              <a:rPr lang="en-GB" sz="3000" dirty="0" smtClean="0"/>
              <a:t>mining</a:t>
            </a:r>
            <a:endParaRPr lang="en-GB" sz="3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19872" y="1512163"/>
            <a:ext cx="1440160" cy="42920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5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5770984" cy="1656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B050"/>
                </a:solidFill>
              </a:rPr>
              <a:t>The aim : </a:t>
            </a:r>
            <a:r>
              <a:rPr lang="en-GB" sz="2800" dirty="0" smtClean="0"/>
              <a:t>find </a:t>
            </a:r>
            <a:r>
              <a:rPr lang="en-GB" sz="2800" i="1" dirty="0" smtClean="0"/>
              <a:t>k</a:t>
            </a:r>
            <a:r>
              <a:rPr lang="en-GB" sz="2800" dirty="0" smtClean="0"/>
              <a:t> closed itemsets:</a:t>
            </a:r>
          </a:p>
          <a:p>
            <a:pPr marL="0" indent="0">
              <a:buNone/>
            </a:pPr>
            <a:r>
              <a:rPr lang="en-GB" sz="2400" dirty="0" smtClean="0"/>
              <a:t>      (i) </a:t>
            </a:r>
            <a:r>
              <a:rPr lang="en-GB" sz="2000" dirty="0" smtClean="0"/>
              <a:t>  </a:t>
            </a:r>
            <a:r>
              <a:rPr lang="en-GB" sz="2400" dirty="0" smtClean="0"/>
              <a:t>C</a:t>
            </a:r>
            <a:r>
              <a:rPr lang="en-GB" sz="1800" dirty="0" smtClean="0"/>
              <a:t>LOSED</a:t>
            </a:r>
            <a:r>
              <a:rPr lang="en-GB" sz="2400" dirty="0" smtClean="0"/>
              <a:t>P</a:t>
            </a:r>
            <a:r>
              <a:rPr lang="en-GB" sz="1800" dirty="0" smtClean="0"/>
              <a:t>ATTERN-DC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     (ii)</a:t>
            </a:r>
            <a:r>
              <a:rPr lang="en-GB" sz="2000" dirty="0" smtClean="0"/>
              <a:t>  </a:t>
            </a:r>
            <a:r>
              <a:rPr lang="en-GB" sz="2400" dirty="0" smtClean="0"/>
              <a:t>Distinct</a:t>
            </a:r>
            <a:r>
              <a:rPr lang="en-GB" sz="2000" dirty="0" smtClean="0"/>
              <a:t> </a:t>
            </a:r>
            <a:r>
              <a:rPr lang="en-GB" sz="2400" dirty="0" smtClean="0"/>
              <a:t>itemsets</a:t>
            </a:r>
          </a:p>
          <a:p>
            <a:pPr marL="0" indent="0">
              <a:buNone/>
            </a:pPr>
            <a:r>
              <a:rPr lang="en-GB" sz="2400" dirty="0" smtClean="0"/>
              <a:t>      (iii) </a:t>
            </a:r>
            <a:r>
              <a:rPr lang="en-GB" sz="2400" i="1" dirty="0" err="1" smtClean="0"/>
              <a:t>lb</a:t>
            </a:r>
            <a:r>
              <a:rPr lang="en-GB" sz="2400" dirty="0" smtClean="0"/>
              <a:t> &lt; </a:t>
            </a:r>
            <a:r>
              <a:rPr lang="en-GB" sz="2400" i="1" dirty="0" smtClean="0"/>
              <a:t>size</a:t>
            </a:r>
            <a:r>
              <a:rPr lang="en-GB" sz="2400" dirty="0" smtClean="0"/>
              <a:t> &lt; </a:t>
            </a:r>
            <a:r>
              <a:rPr lang="en-GB" sz="2400" i="1" dirty="0" err="1" smtClean="0"/>
              <a:t>ub</a:t>
            </a:r>
            <a:endParaRPr lang="en-GB" sz="2400" i="1" dirty="0" smtClean="0"/>
          </a:p>
          <a:p>
            <a:endParaRPr lang="en-GB" sz="1800" dirty="0" smtClean="0"/>
          </a:p>
          <a:p>
            <a:endParaRPr lang="en-GB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16/17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GB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 </a:t>
            </a:r>
            <a:r>
              <a:rPr lang="en-GB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itemsets instance</a:t>
            </a:r>
            <a:endParaRPr lang="en-GB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892793903"/>
              </p:ext>
            </p:extLst>
          </p:nvPr>
        </p:nvGraphicFramePr>
        <p:xfrm>
          <a:off x="9560" y="2907665"/>
          <a:ext cx="4994275" cy="395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3197456720"/>
              </p:ext>
            </p:extLst>
          </p:nvPr>
        </p:nvGraphicFramePr>
        <p:xfrm>
          <a:off x="4283968" y="2924944"/>
          <a:ext cx="4850259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4956026" y="3248670"/>
            <a:ext cx="35283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83568" y="3240162"/>
            <a:ext cx="36004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419600" y="3068960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23528" y="3110111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oneTexte 5"/>
          <p:cNvSpPr txBox="1"/>
          <p:nvPr/>
        </p:nvSpPr>
        <p:spPr>
          <a:xfrm>
            <a:off x="1475656" y="321297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endParaRPr lang="en-GB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799064" y="321297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endParaRPr lang="en-GB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347924" y="324016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OOM</a:t>
            </a:r>
            <a:endParaRPr lang="en-GB" sz="1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627784" y="324016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OOM</a:t>
            </a:r>
            <a:endParaRPr lang="en-GB" sz="1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78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5770984" cy="16561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b="1" dirty="0" smtClean="0">
                <a:solidFill>
                  <a:srgbClr val="00B050"/>
                </a:solidFill>
              </a:rPr>
              <a:t>The aim : </a:t>
            </a:r>
            <a:r>
              <a:rPr lang="en-GB" sz="2800" dirty="0" smtClean="0"/>
              <a:t>find </a:t>
            </a:r>
            <a:r>
              <a:rPr lang="en-GB" sz="2800" i="1" dirty="0" smtClean="0"/>
              <a:t>k</a:t>
            </a:r>
            <a:r>
              <a:rPr lang="en-GB" sz="2800" dirty="0" smtClean="0"/>
              <a:t> closed itemsets:</a:t>
            </a:r>
          </a:p>
          <a:p>
            <a:pPr marL="0" indent="0">
              <a:buNone/>
            </a:pPr>
            <a:r>
              <a:rPr lang="en-GB" sz="2400" dirty="0" smtClean="0"/>
              <a:t>      (i) </a:t>
            </a:r>
            <a:r>
              <a:rPr lang="en-GB" sz="2000" dirty="0" smtClean="0"/>
              <a:t>  </a:t>
            </a:r>
            <a:r>
              <a:rPr lang="en-GB" sz="2400" dirty="0" smtClean="0"/>
              <a:t>C</a:t>
            </a:r>
            <a:r>
              <a:rPr lang="en-GB" sz="1800" dirty="0" smtClean="0"/>
              <a:t>LOSED</a:t>
            </a:r>
            <a:r>
              <a:rPr lang="en-GB" sz="2400" dirty="0" smtClean="0"/>
              <a:t>P</a:t>
            </a:r>
            <a:r>
              <a:rPr lang="en-GB" sz="1800" dirty="0" smtClean="0"/>
              <a:t>ATTERN-DC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     (ii)</a:t>
            </a:r>
            <a:r>
              <a:rPr lang="en-GB" sz="2000" dirty="0" smtClean="0"/>
              <a:t>  </a:t>
            </a:r>
            <a:r>
              <a:rPr lang="en-GB" sz="2400" dirty="0" smtClean="0"/>
              <a:t>Distinct</a:t>
            </a:r>
            <a:r>
              <a:rPr lang="en-GB" sz="2000" dirty="0" smtClean="0"/>
              <a:t> </a:t>
            </a:r>
            <a:r>
              <a:rPr lang="en-GB" sz="2400" dirty="0" smtClean="0"/>
              <a:t>itemsets</a:t>
            </a:r>
          </a:p>
          <a:p>
            <a:pPr marL="0" indent="0">
              <a:buNone/>
            </a:pPr>
            <a:r>
              <a:rPr lang="en-GB" sz="2400" dirty="0" smtClean="0"/>
              <a:t>      (iii) </a:t>
            </a:r>
            <a:r>
              <a:rPr lang="en-GB" sz="2400" i="1" dirty="0" err="1" smtClean="0"/>
              <a:t>lb</a:t>
            </a:r>
            <a:r>
              <a:rPr lang="en-GB" sz="2400" dirty="0" smtClean="0"/>
              <a:t> &lt; </a:t>
            </a:r>
            <a:r>
              <a:rPr lang="en-GB" sz="2400" i="1" dirty="0" smtClean="0"/>
              <a:t>size</a:t>
            </a:r>
            <a:r>
              <a:rPr lang="en-GB" sz="2400" dirty="0" smtClean="0"/>
              <a:t> &lt; </a:t>
            </a:r>
            <a:r>
              <a:rPr lang="en-GB" sz="2400" i="1" dirty="0" err="1" smtClean="0"/>
              <a:t>ub</a:t>
            </a:r>
            <a:endParaRPr lang="en-GB" sz="2400" i="1" dirty="0" smtClean="0"/>
          </a:p>
          <a:p>
            <a:endParaRPr lang="en-GB" sz="1800" dirty="0" smtClean="0"/>
          </a:p>
          <a:p>
            <a:endParaRPr lang="en-GB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16/17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Experiments</a:t>
            </a:r>
            <a: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GB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GB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 </a:t>
            </a:r>
            <a:r>
              <a:rPr lang="en-GB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itemsets instance</a:t>
            </a:r>
            <a:endParaRPr lang="en-GB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389424534"/>
              </p:ext>
            </p:extLst>
          </p:nvPr>
        </p:nvGraphicFramePr>
        <p:xfrm>
          <a:off x="9560" y="2907665"/>
          <a:ext cx="4994275" cy="395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val="179348947"/>
              </p:ext>
            </p:extLst>
          </p:nvPr>
        </p:nvGraphicFramePr>
        <p:xfrm>
          <a:off x="4283968" y="2924944"/>
          <a:ext cx="4850259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4956026" y="3248670"/>
            <a:ext cx="352839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83568" y="3240162"/>
            <a:ext cx="36004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419600" y="3068960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23528" y="3110111"/>
            <a:ext cx="53642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oneTexte 5"/>
          <p:cNvSpPr txBox="1"/>
          <p:nvPr/>
        </p:nvSpPr>
        <p:spPr>
          <a:xfrm>
            <a:off x="1475656" y="321297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endParaRPr lang="en-GB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799064" y="321297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</a:t>
            </a:r>
            <a:endParaRPr lang="en-GB" b="1" dirty="0">
              <a:solidFill>
                <a:srgbClr val="92D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347924" y="324016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OOM</a:t>
            </a:r>
            <a:endParaRPr lang="en-GB" sz="1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627784" y="3240162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OOM</a:t>
            </a:r>
            <a:endParaRPr lang="en-GB" sz="1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789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GB" dirty="0" smtClean="0"/>
              <a:t>Conclusion: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sz="2400" dirty="0" smtClean="0"/>
              <a:t>- A global constraint for Closed Frequent Itemset ensuring DC</a:t>
            </a:r>
          </a:p>
          <a:p>
            <a:pPr>
              <a:buFontTx/>
              <a:buChar char="-"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- No need for reified constraints/extra variables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- Filtering algorithm cubic in time, quadratic in space.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17/17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Conclusion and perspectives</a:t>
            </a:r>
            <a:endParaRPr lang="en-GB" sz="18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67544" y="2467291"/>
            <a:ext cx="8280920" cy="282017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007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19" name="Titre 1"/>
          <p:cNvSpPr txBox="1">
            <a:spLocks noGrp="1"/>
          </p:cNvSpPr>
          <p:nvPr>
            <p:ph type="title"/>
          </p:nvPr>
        </p:nvSpPr>
        <p:spPr>
          <a:xfrm>
            <a:off x="450724" y="188640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 Mining: Example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051" y="3861048"/>
            <a:ext cx="5812141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 of items: </a:t>
            </a:r>
            <a:r>
              <a:rPr lang="fr-FR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 = {A,B,C,D,E,F,G,H}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 of transaction: </a:t>
            </a:r>
            <a:r>
              <a:rPr lang="fr-FR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 = {t1,t2,t3,t4,t5}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3882840" cy="19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55195" y="2012211"/>
            <a:ext cx="324036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67944" y="2583820"/>
            <a:ext cx="64807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294967" y="2871852"/>
            <a:ext cx="268921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220072" y="2861737"/>
            <a:ext cx="268921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294967" y="2317708"/>
            <a:ext cx="268921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294967" y="2578120"/>
            <a:ext cx="268921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447095" y="2301128"/>
            <a:ext cx="268921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447095" y="2583820"/>
            <a:ext cx="268921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Ellipse 28"/>
          <p:cNvSpPr/>
          <p:nvPr/>
        </p:nvSpPr>
        <p:spPr>
          <a:xfrm>
            <a:off x="2790911" y="2295428"/>
            <a:ext cx="340929" cy="2383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/>
        </p:nvSpPr>
        <p:spPr>
          <a:xfrm>
            <a:off x="2790911" y="2555840"/>
            <a:ext cx="340929" cy="2383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688905" y="3129101"/>
            <a:ext cx="2179239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Ellipse 32"/>
          <p:cNvSpPr/>
          <p:nvPr/>
        </p:nvSpPr>
        <p:spPr>
          <a:xfrm>
            <a:off x="2790911" y="3117961"/>
            <a:ext cx="340929" cy="23830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space réservé du contenu 2"/>
          <p:cNvSpPr txBox="1">
            <a:spLocks/>
          </p:cNvSpPr>
          <p:nvPr/>
        </p:nvSpPr>
        <p:spPr>
          <a:xfrm>
            <a:off x="499535" y="4653136"/>
            <a:ext cx="2461839" cy="387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Itemset:</a:t>
            </a:r>
            <a:r>
              <a:rPr lang="fr-FR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P </a:t>
            </a:r>
            <a:r>
              <a:rPr lang="en-GB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⊆ I</a:t>
            </a: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>
          <a:xfrm>
            <a:off x="499535" y="5589240"/>
            <a:ext cx="2929892" cy="381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Cover</a:t>
            </a:r>
            <a:r>
              <a:rPr lang="fr-FR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(AD)= {t2,t3</a:t>
            </a:r>
            <a:r>
              <a:rPr lang="fr-FR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499535" y="5949280"/>
            <a:ext cx="279543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Cover</a:t>
            </a:r>
            <a:r>
              <a:rPr lang="fr-FR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(BEFG)= {t5}</a:t>
            </a:r>
          </a:p>
        </p:txBody>
      </p:sp>
      <p:sp>
        <p:nvSpPr>
          <p:cNvPr id="32" name="Espace réservé du contenu 2"/>
          <p:cNvSpPr txBox="1">
            <a:spLocks/>
          </p:cNvSpPr>
          <p:nvPr/>
        </p:nvSpPr>
        <p:spPr>
          <a:xfrm>
            <a:off x="499535" y="5229200"/>
            <a:ext cx="2056240" cy="387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Cover</a:t>
            </a:r>
            <a:r>
              <a:rPr lang="fr-FR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GB" sz="20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61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3" grpId="0" animBg="1"/>
      <p:bldP spid="34" grpId="0"/>
      <p:bldP spid="35" grpId="0"/>
      <p:bldP spid="36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347662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Espace réservé du numéro de diapositive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467544" y="197768"/>
            <a:ext cx="822960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Closed Frequent Itemset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Mining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3" name="Espace réservé du contenu 2"/>
          <p:cNvSpPr txBox="1">
            <a:spLocks/>
          </p:cNvSpPr>
          <p:nvPr/>
        </p:nvSpPr>
        <p:spPr>
          <a:xfrm>
            <a:off x="539552" y="1600200"/>
            <a:ext cx="8136904" cy="2188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600" dirty="0" smtClean="0"/>
              <a:t>The </a:t>
            </a:r>
            <a:r>
              <a:rPr lang="en-GB" sz="2600" dirty="0" smtClean="0">
                <a:solidFill>
                  <a:srgbClr val="00B050"/>
                </a:solidFill>
              </a:rPr>
              <a:t>frequency</a:t>
            </a:r>
            <a:r>
              <a:rPr lang="en-GB" sz="2600" dirty="0" smtClean="0"/>
              <a:t> of a itemset is the size of its cover.</a:t>
            </a:r>
          </a:p>
          <a:p>
            <a:pPr algn="just"/>
            <a:r>
              <a:rPr lang="el-G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fr-FR" sz="2600" dirty="0" smtClean="0"/>
              <a:t> </a:t>
            </a:r>
            <a:r>
              <a:rPr lang="en-GB" sz="2600" dirty="0" smtClean="0"/>
              <a:t>∈ </a:t>
            </a:r>
            <a:r>
              <a:rPr lang="en-GB" sz="2600" dirty="0" smtClean="0">
                <a:latin typeface="Britannic Bold" panose="020B0903060703020204" pitchFamily="34" charset="0"/>
              </a:rPr>
              <a:t>N</a:t>
            </a:r>
            <a:r>
              <a:rPr lang="en-GB" sz="2600" b="1" baseline="30000" dirty="0" smtClean="0"/>
              <a:t>+</a:t>
            </a:r>
            <a:r>
              <a:rPr lang="fr-FR" sz="2600" dirty="0" smtClean="0"/>
              <a:t> </a:t>
            </a:r>
            <a:r>
              <a:rPr lang="en-GB" sz="2600" dirty="0" smtClean="0"/>
              <a:t>be</a:t>
            </a:r>
            <a:r>
              <a:rPr lang="fr-FR" sz="2600" dirty="0" smtClean="0"/>
              <a:t> the minimum support.</a:t>
            </a:r>
          </a:p>
          <a:p>
            <a:pPr marL="0" indent="0" algn="just">
              <a:buFont typeface="Arial" pitchFamily="34" charset="0"/>
              <a:buNone/>
            </a:pPr>
            <a:r>
              <a:rPr lang="en-GB" sz="2600" b="1" dirty="0" smtClean="0">
                <a:solidFill>
                  <a:srgbClr val="FF0000"/>
                </a:solidFill>
              </a:rPr>
              <a:t>Frequent itemset mining problem</a:t>
            </a:r>
            <a:r>
              <a:rPr lang="fr-FR" sz="2600" b="1" dirty="0" smtClean="0">
                <a:solidFill>
                  <a:srgbClr val="FF0000"/>
                </a:solidFill>
              </a:rPr>
              <a:t> :</a:t>
            </a:r>
            <a:endParaRPr lang="fr-FR" sz="2600" b="1" dirty="0" smtClean="0"/>
          </a:p>
          <a:p>
            <a:pPr algn="just"/>
            <a:r>
              <a:rPr lang="en-GB" sz="2600" dirty="0" smtClean="0"/>
              <a:t>Extract all itemsets </a:t>
            </a:r>
            <a:r>
              <a:rPr lang="en-GB" sz="2600" i="1" dirty="0" smtClean="0">
                <a:latin typeface="+mj-lt"/>
                <a:cs typeface="Times New Roman" panose="02020603050405020304" pitchFamily="18" charset="0"/>
              </a:rPr>
              <a:t>P</a:t>
            </a:r>
            <a:r>
              <a:rPr lang="en-GB" sz="2600" dirty="0" smtClean="0"/>
              <a:t> satisfying </a:t>
            </a:r>
            <a:r>
              <a:rPr lang="fr-FR" sz="2600" dirty="0" smtClean="0"/>
              <a:t>: </a:t>
            </a:r>
            <a:r>
              <a:rPr lang="fr-FR" sz="2600" dirty="0" err="1" smtClean="0"/>
              <a:t>freq</a:t>
            </a:r>
            <a:r>
              <a:rPr lang="fr-FR" sz="2600" dirty="0" smtClean="0"/>
              <a:t>(</a:t>
            </a:r>
            <a:r>
              <a:rPr lang="fr-FR" sz="2600" i="1" dirty="0" smtClean="0"/>
              <a:t>P</a:t>
            </a:r>
            <a:r>
              <a:rPr lang="fr-FR" sz="2600" dirty="0" smtClean="0"/>
              <a:t>) ≥ </a:t>
            </a:r>
            <a:r>
              <a:rPr lang="el-GR" sz="2600" dirty="0" smtClean="0">
                <a:cs typeface="Times New Roman" panose="02020603050405020304" pitchFamily="18" charset="0"/>
              </a:rPr>
              <a:t>θ</a:t>
            </a:r>
            <a:endParaRPr lang="fr-FR" sz="2600" dirty="0" smtClean="0"/>
          </a:p>
        </p:txBody>
      </p:sp>
      <p:sp>
        <p:nvSpPr>
          <p:cNvPr id="23" name="ZoneTexte 22"/>
          <p:cNvSpPr txBox="1"/>
          <p:nvPr/>
        </p:nvSpPr>
        <p:spPr>
          <a:xfrm>
            <a:off x="4716016" y="4221088"/>
            <a:ext cx="141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/>
              <a:t>freq</a:t>
            </a:r>
            <a:r>
              <a:rPr lang="en-GB" sz="2000" dirty="0" smtClean="0"/>
              <a:t>(BC) = 1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658" y="4778158"/>
            <a:ext cx="342038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/>
        </p:nvSpPr>
        <p:spPr>
          <a:xfrm>
            <a:off x="715672" y="4778158"/>
            <a:ext cx="432048" cy="2160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ZoneTexte 36"/>
          <p:cNvSpPr txBox="1"/>
          <p:nvPr/>
        </p:nvSpPr>
        <p:spPr>
          <a:xfrm>
            <a:off x="4616472" y="4325034"/>
            <a:ext cx="3723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Frequent itemset with </a:t>
            </a:r>
            <a:r>
              <a:rPr lang="el-G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fr-F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= 3</a:t>
            </a:r>
            <a:endParaRPr lang="fr-FR" sz="2000" dirty="0" smtClean="0"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41772" y="4778158"/>
            <a:ext cx="342038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2555776" y="5800447"/>
            <a:ext cx="342038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Ellipse 39"/>
          <p:cNvSpPr/>
          <p:nvPr/>
        </p:nvSpPr>
        <p:spPr>
          <a:xfrm>
            <a:off x="715672" y="5805264"/>
            <a:ext cx="432048" cy="2160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203848" y="5805264"/>
            <a:ext cx="342038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2574532" y="4780898"/>
            <a:ext cx="342038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3222604" y="4785715"/>
            <a:ext cx="342038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4716016" y="4581128"/>
            <a:ext cx="1484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/>
              <a:t>freq</a:t>
            </a:r>
            <a:r>
              <a:rPr lang="en-GB" sz="2000" dirty="0" smtClean="0"/>
              <a:t>(EG</a:t>
            </a:r>
            <a:r>
              <a:rPr lang="en-GB" sz="2000" dirty="0"/>
              <a:t>) = 2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1630" y="5001739"/>
            <a:ext cx="234026" cy="7987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273102" y="5008719"/>
            <a:ext cx="234026" cy="7987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609782" y="4797419"/>
            <a:ext cx="234026" cy="11984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1254663" y="4992426"/>
            <a:ext cx="234026" cy="250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254746" y="5293577"/>
            <a:ext cx="234026" cy="250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261176" y="5577884"/>
            <a:ext cx="234026" cy="250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2249742" y="5555150"/>
            <a:ext cx="234026" cy="250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249742" y="5271572"/>
            <a:ext cx="234026" cy="250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249742" y="4992426"/>
            <a:ext cx="234026" cy="2501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ZoneTexte 51"/>
          <p:cNvSpPr txBox="1"/>
          <p:nvPr/>
        </p:nvSpPr>
        <p:spPr>
          <a:xfrm>
            <a:off x="4811344" y="4725144"/>
            <a:ext cx="60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Times New Roman" panose="02020603050405020304" pitchFamily="18" charset="0"/>
              </a:rPr>
              <a:t>A:3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4811344" y="5000060"/>
            <a:ext cx="60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Times New Roman" panose="02020603050405020304" pitchFamily="18" charset="0"/>
              </a:rPr>
              <a:t>D:3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4821985" y="5301208"/>
            <a:ext cx="60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Times New Roman" panose="02020603050405020304" pitchFamily="18" charset="0"/>
              </a:rPr>
              <a:t>E:4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821985" y="5837202"/>
            <a:ext cx="699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Times New Roman" panose="02020603050405020304" pitchFamily="18" charset="0"/>
              </a:rPr>
              <a:t>AD:3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824536" y="6125234"/>
            <a:ext cx="699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cs typeface="Times New Roman" panose="02020603050405020304" pitchFamily="18" charset="0"/>
              </a:rPr>
              <a:t>EF:3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821985" y="5936721"/>
            <a:ext cx="665081" cy="22858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ZoneTexte 35"/>
          <p:cNvSpPr txBox="1"/>
          <p:nvPr/>
        </p:nvSpPr>
        <p:spPr>
          <a:xfrm>
            <a:off x="6390674" y="5615781"/>
            <a:ext cx="1151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are closed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4821059" y="4813371"/>
            <a:ext cx="593073" cy="22365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ZoneTexte 56"/>
          <p:cNvSpPr txBox="1"/>
          <p:nvPr/>
        </p:nvSpPr>
        <p:spPr>
          <a:xfrm>
            <a:off x="6200718" y="4900775"/>
            <a:ext cx="1531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are not closed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4824536" y="5093594"/>
            <a:ext cx="593073" cy="24286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à coins arrondis 58"/>
          <p:cNvSpPr/>
          <p:nvPr/>
        </p:nvSpPr>
        <p:spPr>
          <a:xfrm>
            <a:off x="4827195" y="5397178"/>
            <a:ext cx="593180" cy="21165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à coins arrondis 59"/>
          <p:cNvSpPr/>
          <p:nvPr/>
        </p:nvSpPr>
        <p:spPr>
          <a:xfrm>
            <a:off x="4824536" y="6210997"/>
            <a:ext cx="665081" cy="22858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2607450" y="5008719"/>
            <a:ext cx="576064" cy="2088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609782" y="5521685"/>
            <a:ext cx="576064" cy="2137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2609782" y="5779815"/>
            <a:ext cx="57606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à coins arrondis 1"/>
          <p:cNvSpPr/>
          <p:nvPr/>
        </p:nvSpPr>
        <p:spPr>
          <a:xfrm>
            <a:off x="4618856" y="4778554"/>
            <a:ext cx="1069776" cy="174679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ZoneTexte 63"/>
          <p:cNvSpPr txBox="1"/>
          <p:nvPr/>
        </p:nvSpPr>
        <p:spPr>
          <a:xfrm>
            <a:off x="5821259" y="5294786"/>
            <a:ext cx="3359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Can we compact these itemsets ?</a:t>
            </a:r>
            <a:endParaRPr lang="en-GB" b="1" dirty="0"/>
          </a:p>
        </p:txBody>
      </p:sp>
      <p:sp>
        <p:nvSpPr>
          <p:cNvPr id="65" name="ZoneTexte 64"/>
          <p:cNvSpPr txBox="1"/>
          <p:nvPr/>
        </p:nvSpPr>
        <p:spPr>
          <a:xfrm>
            <a:off x="6171314" y="5217842"/>
            <a:ext cx="2524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Closed itemsets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4808413" y="5589240"/>
            <a:ext cx="699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cs typeface="Times New Roman" panose="02020603050405020304" pitchFamily="18" charset="0"/>
              </a:rPr>
              <a:t>F</a:t>
            </a:r>
            <a:r>
              <a:rPr lang="fr-FR" sz="2000" dirty="0" smtClean="0">
                <a:cs typeface="Times New Roman" panose="02020603050405020304" pitchFamily="18" charset="0"/>
              </a:rPr>
              <a:t>:3</a:t>
            </a:r>
          </a:p>
        </p:txBody>
      </p:sp>
      <p:sp>
        <p:nvSpPr>
          <p:cNvPr id="67" name="Rectangle à coins arrondis 66"/>
          <p:cNvSpPr/>
          <p:nvPr/>
        </p:nvSpPr>
        <p:spPr>
          <a:xfrm>
            <a:off x="4808413" y="5660045"/>
            <a:ext cx="665081" cy="2285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932130" y="5026923"/>
            <a:ext cx="234026" cy="9303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089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3" grpId="0" animBg="1"/>
      <p:bldP spid="3" grpId="1" animBg="1"/>
      <p:bldP spid="3" grpId="2" animBg="1"/>
      <p:bldP spid="34" grpId="0" animBg="1"/>
      <p:bldP spid="34" grpId="1" animBg="1"/>
      <p:bldP spid="37" grpId="0"/>
      <p:bldP spid="38" grpId="0" animBg="1"/>
      <p:bldP spid="38" grpId="1" animBg="1"/>
      <p:bldP spid="38" grpId="2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" grpId="0"/>
      <p:bldP spid="4" grpId="1"/>
      <p:bldP spid="5" grpId="0" animBg="1"/>
      <p:bldP spid="5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55" grpId="0"/>
      <p:bldP spid="30" grpId="0"/>
      <p:bldP spid="35" grpId="0" animBg="1"/>
      <p:bldP spid="36" grpId="0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2" grpId="0" animBg="1"/>
      <p:bldP spid="2" grpId="1" animBg="1"/>
      <p:bldP spid="64" grpId="0"/>
      <p:bldP spid="64" grpId="1"/>
      <p:bldP spid="65" grpId="0"/>
      <p:bldP spid="65" grpId="1"/>
      <p:bldP spid="66" grpId="0"/>
      <p:bldP spid="67" grpId="0" animBg="1"/>
      <p:bldP spid="68" grpId="0" animBg="1"/>
      <p:bldP spid="6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 smtClean="0">
                <a:solidFill>
                  <a:srgbClr val="FF0000"/>
                </a:solidFill>
              </a:rPr>
              <a:t>The Need: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600" dirty="0" smtClean="0"/>
              <a:t>Extract </a:t>
            </a:r>
            <a:r>
              <a:rPr lang="en-GB" sz="3600" b="1" dirty="0" smtClean="0"/>
              <a:t>all</a:t>
            </a:r>
            <a:r>
              <a:rPr lang="en-GB" sz="3600" dirty="0" smtClean="0"/>
              <a:t> Closed Frequent Itemsets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400" b="1" dirty="0" smtClean="0">
                <a:solidFill>
                  <a:srgbClr val="FF0000"/>
                </a:solidFill>
              </a:rPr>
              <a:t>How ?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Closed Frequent Itemset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Mining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155254" y="2780928"/>
            <a:ext cx="6840760" cy="72008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45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4824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 dirty="0" smtClean="0"/>
              <a:t>→ Many efficient algorithms for mining closed itemsets  </a:t>
            </a:r>
            <a:r>
              <a:rPr lang="en-GB" sz="2800" dirty="0" smtClean="0"/>
              <a:t>✓</a:t>
            </a:r>
            <a:endParaRPr lang="en-GB" sz="2600" b="1" dirty="0" smtClean="0"/>
          </a:p>
          <a:p>
            <a:pPr marL="0" indent="0" algn="ctr">
              <a:buNone/>
            </a:pPr>
            <a:r>
              <a:rPr lang="en-GB" sz="3900" b="1" dirty="0" smtClean="0">
                <a:solidFill>
                  <a:srgbClr val="FF0000"/>
                </a:solidFill>
              </a:rPr>
              <a:t>but</a:t>
            </a:r>
            <a:endParaRPr lang="en-GB" sz="2600" b="1" dirty="0" smtClean="0">
              <a:solidFill>
                <a:srgbClr val="FF0000"/>
              </a:solidFill>
            </a:endParaRPr>
          </a:p>
          <a:p>
            <a:r>
              <a:rPr lang="en-GB" sz="2400" dirty="0" smtClean="0"/>
              <a:t>dedicated to particular classes of constraints</a:t>
            </a:r>
          </a:p>
          <a:p>
            <a:pPr marL="0" indent="0">
              <a:buNone/>
            </a:pPr>
            <a:r>
              <a:rPr lang="en-GB" sz="2400" dirty="0" smtClean="0"/>
              <a:t>	adding new constraints requires new implementations.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800" b="1" dirty="0" smtClean="0"/>
              <a:t>→ CP framework:</a:t>
            </a:r>
          </a:p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00B0F0"/>
                </a:solidFill>
              </a:rPr>
              <a:t>modeling</a:t>
            </a:r>
            <a:endParaRPr lang="en-GB" sz="2000" b="1" dirty="0" smtClean="0">
              <a:solidFill>
                <a:srgbClr val="00B0F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	- </a:t>
            </a:r>
            <a:r>
              <a:rPr lang="en-GB" sz="2000" dirty="0" smtClean="0"/>
              <a:t>in a declarative way -&gt; facilitates the addition of new constraints</a:t>
            </a:r>
          </a:p>
          <a:p>
            <a:pPr>
              <a:spcBef>
                <a:spcPts val="0"/>
              </a:spcBef>
            </a:pPr>
            <a:r>
              <a:rPr lang="en-GB" sz="2400" b="1" dirty="0" smtClean="0">
                <a:solidFill>
                  <a:srgbClr val="00B0F0"/>
                </a:solidFill>
              </a:rPr>
              <a:t>solving</a:t>
            </a:r>
            <a:endParaRPr lang="en-GB" sz="2000" b="1" dirty="0" smtClean="0">
              <a:solidFill>
                <a:srgbClr val="00B0F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 smtClean="0"/>
              <a:t>	- </a:t>
            </a:r>
            <a:r>
              <a:rPr lang="en-GB" sz="2000" dirty="0" smtClean="0"/>
              <a:t>efficient solvers based on filtering</a:t>
            </a:r>
            <a:endParaRPr lang="en-GB" sz="20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r>
              <a:rPr lang="fr-BE" dirty="0" smtClean="0"/>
              <a:t>/17</a:t>
            </a:r>
          </a:p>
        </p:txBody>
      </p:sp>
      <p:sp>
        <p:nvSpPr>
          <p:cNvPr id="6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Closed Frequent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Itemset: </a:t>
            </a:r>
            <a:r>
              <a:rPr lang="en-GB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State of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art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5" name="Connecteur en angle 4"/>
          <p:cNvCxnSpPr/>
          <p:nvPr/>
        </p:nvCxnSpPr>
        <p:spPr>
          <a:xfrm>
            <a:off x="899592" y="3140968"/>
            <a:ext cx="432048" cy="144016"/>
          </a:xfrm>
          <a:prstGeom prst="bentConnector3">
            <a:avLst>
              <a:gd name="adj1" fmla="val 4849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212868" y="1582466"/>
            <a:ext cx="360040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5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3960440"/>
          </a:xfrm>
        </p:spPr>
        <p:txBody>
          <a:bodyPr>
            <a:normAutofit lnSpcReduction="10000"/>
          </a:bodyPr>
          <a:lstStyle/>
          <a:p>
            <a:r>
              <a:rPr lang="en-GB" sz="2900" b="1" dirty="0" smtClean="0">
                <a:solidFill>
                  <a:srgbClr val="00B050"/>
                </a:solidFill>
              </a:rPr>
              <a:t>Reified model </a:t>
            </a:r>
            <a:r>
              <a:rPr lang="en-GB" sz="2400" b="1" dirty="0" smtClean="0">
                <a:solidFill>
                  <a:schemeClr val="bg1">
                    <a:lumMod val="65000"/>
                  </a:schemeClr>
                </a:solidFill>
              </a:rPr>
              <a:t>[De </a:t>
            </a:r>
            <a:r>
              <a:rPr lang="en-GB" sz="2400" b="1" dirty="0" err="1" smtClean="0">
                <a:solidFill>
                  <a:schemeClr val="bg1">
                    <a:lumMod val="65000"/>
                  </a:schemeClr>
                </a:solidFill>
              </a:rPr>
              <a:t>Raedt</a:t>
            </a:r>
            <a:r>
              <a:rPr lang="en-GB" sz="2400" b="1" dirty="0" smtClean="0">
                <a:solidFill>
                  <a:schemeClr val="bg1">
                    <a:lumMod val="65000"/>
                  </a:schemeClr>
                </a:solidFill>
              </a:rPr>
              <a:t> et al,2008]</a:t>
            </a:r>
            <a:r>
              <a:rPr lang="en-GB" sz="2900" b="1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GB" sz="2400" b="1" u="sng" dirty="0" smtClean="0"/>
              <a:t>Variables:</a:t>
            </a:r>
          </a:p>
          <a:p>
            <a:pPr marL="0" indent="0">
              <a:buNone/>
            </a:pPr>
            <a:r>
              <a:rPr lang="en-GB" sz="2000" b="1" dirty="0" smtClean="0"/>
              <a:t>	</a:t>
            </a:r>
            <a:r>
              <a:rPr lang="en-GB" sz="2400" dirty="0" smtClean="0"/>
              <a:t>       </a:t>
            </a:r>
            <a:r>
              <a:rPr lang="en-GB" sz="2400" dirty="0" smtClean="0">
                <a:solidFill>
                  <a:srgbClr val="00B050"/>
                </a:solidFill>
              </a:rPr>
              <a:t>item</a:t>
            </a:r>
            <a:r>
              <a:rPr lang="en-GB" sz="2400" dirty="0" smtClean="0"/>
              <a:t> variables: decision</a:t>
            </a:r>
          </a:p>
          <a:p>
            <a:pPr marL="0" indent="0">
              <a:buNone/>
            </a:pPr>
            <a:r>
              <a:rPr lang="en-GB" sz="2400" b="1" dirty="0" smtClean="0"/>
              <a:t>	       </a:t>
            </a:r>
            <a:r>
              <a:rPr lang="en-GB" sz="2400" dirty="0" smtClean="0">
                <a:solidFill>
                  <a:srgbClr val="FF0000"/>
                </a:solidFill>
              </a:rPr>
              <a:t>transaction</a:t>
            </a:r>
            <a:r>
              <a:rPr lang="en-GB" sz="2400" dirty="0" smtClean="0"/>
              <a:t> variables: auxiliary </a:t>
            </a:r>
          </a:p>
          <a:p>
            <a:pPr marL="0" indent="0">
              <a:buNone/>
            </a:pPr>
            <a:r>
              <a:rPr lang="en-GB" sz="2400" b="1" u="sng" dirty="0" smtClean="0"/>
              <a:t>Reified Constraints: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b="1" dirty="0" smtClean="0"/>
              <a:t>	</a:t>
            </a:r>
            <a:r>
              <a:rPr lang="en-GB" sz="2400" dirty="0" smtClean="0"/>
              <a:t>       Coverage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	</a:t>
            </a:r>
            <a:r>
              <a:rPr lang="en-GB" sz="2400" dirty="0" smtClean="0"/>
              <a:t>       Frequency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dirty="0" smtClean="0"/>
              <a:t>	</a:t>
            </a:r>
            <a:r>
              <a:rPr lang="en-GB" sz="2400" dirty="0"/>
              <a:t> </a:t>
            </a:r>
            <a:r>
              <a:rPr lang="en-GB" sz="2400" dirty="0" smtClean="0"/>
              <a:t>      </a:t>
            </a:r>
            <a:r>
              <a:rPr lang="en-GB" sz="2400" dirty="0" err="1" smtClean="0"/>
              <a:t>Closedness</a:t>
            </a:r>
            <a:endParaRPr lang="en-GB" sz="2400" b="1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6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State of </a:t>
            </a:r>
            <a:r>
              <a:rPr lang="en-GB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art: CP </a:t>
            </a:r>
            <a:r>
              <a:rPr lang="en-GB" sz="3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approach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45159" y="5345921"/>
            <a:ext cx="68599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FF0000"/>
                </a:solidFill>
              </a:rPr>
              <a:t>Drawbacks</a:t>
            </a:r>
          </a:p>
          <a:p>
            <a:r>
              <a:rPr lang="en-GB" sz="2400" dirty="0" smtClean="0"/>
              <a:t>- </a:t>
            </a:r>
            <a:r>
              <a:rPr lang="en-GB" sz="2400" dirty="0"/>
              <a:t>A</a:t>
            </a:r>
            <a:r>
              <a:rPr lang="en-GB" sz="2400" dirty="0" smtClean="0"/>
              <a:t>dditional dimension of transaction variables.</a:t>
            </a:r>
            <a:endParaRPr lang="en-GB" sz="3200" dirty="0" smtClean="0"/>
          </a:p>
          <a:p>
            <a:r>
              <a:rPr lang="en-GB" sz="2400" dirty="0" smtClean="0"/>
              <a:t>- The huge number of reified constraints -&gt; limitation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19672" y="3717032"/>
            <a:ext cx="1872208" cy="50405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à coins arrondis 7"/>
          <p:cNvSpPr/>
          <p:nvPr/>
        </p:nvSpPr>
        <p:spPr>
          <a:xfrm>
            <a:off x="1619672" y="4365104"/>
            <a:ext cx="1872208" cy="100811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182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536504"/>
          </a:xfrm>
          <a:ln>
            <a:noFill/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00B050"/>
                </a:solidFill>
              </a:rPr>
              <a:t>Proposition:</a:t>
            </a:r>
            <a:r>
              <a:rPr lang="en-GB" dirty="0" smtClean="0"/>
              <a:t> a </a:t>
            </a:r>
            <a:r>
              <a:rPr lang="en-GB" b="1" dirty="0" smtClean="0"/>
              <a:t>global constraint </a:t>
            </a:r>
            <a:r>
              <a:rPr lang="en-GB" dirty="0" smtClean="0"/>
              <a:t>that encodes efficiently the Closed </a:t>
            </a:r>
            <a:r>
              <a:rPr lang="en-GB" dirty="0"/>
              <a:t>Frequent </a:t>
            </a:r>
            <a:r>
              <a:rPr lang="en-GB" dirty="0" smtClean="0"/>
              <a:t>itemsets Mining problem.</a:t>
            </a:r>
          </a:p>
          <a:p>
            <a:pPr marL="0" indent="0" algn="just">
              <a:buNone/>
            </a:pPr>
            <a:endParaRPr lang="fr-FR" sz="3000" dirty="0"/>
          </a:p>
          <a:p>
            <a:pPr algn="just"/>
            <a:r>
              <a:rPr lang="en-GB" sz="3000" dirty="0" smtClean="0"/>
              <a:t>Domain consistency with polynomial algorithm.</a:t>
            </a:r>
          </a:p>
          <a:p>
            <a:pPr algn="just"/>
            <a:r>
              <a:rPr lang="en-GB" sz="3000" dirty="0" smtClean="0"/>
              <a:t>No reified constraints/extra variables.</a:t>
            </a:r>
          </a:p>
          <a:p>
            <a:pPr algn="just"/>
            <a:r>
              <a:rPr lang="en-GB" sz="3000" dirty="0" smtClean="0"/>
              <a:t>Backtrack-free.</a:t>
            </a:r>
            <a:endParaRPr lang="en-GB" sz="3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Contribution</a:t>
            </a:r>
            <a:endParaRPr lang="en-GB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04989" y="2132856"/>
            <a:ext cx="8280920" cy="151216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7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 algn="just"/>
            <a:r>
              <a:rPr lang="en-GB" sz="2800" dirty="0" smtClean="0">
                <a:solidFill>
                  <a:srgbClr val="00B050"/>
                </a:solidFill>
              </a:rPr>
              <a:t>Encoding:</a:t>
            </a:r>
            <a:r>
              <a:rPr lang="en-GB" sz="2800" i="1" dirty="0" smtClean="0"/>
              <a:t> </a:t>
            </a:r>
            <a:r>
              <a:rPr lang="fr-FR" sz="2800" i="1" dirty="0" smtClean="0"/>
              <a:t>P</a:t>
            </a:r>
            <a:r>
              <a:rPr lang="fr-FR" sz="2800" dirty="0" smtClean="0"/>
              <a:t> </a:t>
            </a:r>
            <a:r>
              <a:rPr lang="fr-FR" sz="2800" dirty="0"/>
              <a:t>= {</a:t>
            </a:r>
            <a:r>
              <a:rPr lang="fr-FR" sz="2800" i="1" dirty="0"/>
              <a:t>P</a:t>
            </a:r>
            <a:r>
              <a:rPr lang="fr-FR" sz="2800" i="1" baseline="-25000" dirty="0"/>
              <a:t>1</a:t>
            </a:r>
            <a:r>
              <a:rPr lang="fr-FR" sz="2800" dirty="0"/>
              <a:t>…</a:t>
            </a:r>
            <a:r>
              <a:rPr lang="fr-FR" sz="2800" i="1" dirty="0" err="1"/>
              <a:t>P</a:t>
            </a:r>
            <a:r>
              <a:rPr lang="fr-FR" sz="2800" i="1" baseline="-25000" dirty="0" err="1"/>
              <a:t>n</a:t>
            </a:r>
            <a:r>
              <a:rPr lang="fr-FR" sz="2800" dirty="0" smtClean="0"/>
              <a:t>}</a:t>
            </a:r>
            <a:r>
              <a:rPr lang="en-GB" sz="2800" dirty="0" smtClean="0"/>
              <a:t>: </a:t>
            </a:r>
            <a:r>
              <a:rPr lang="fr-FR" sz="2800" i="1" dirty="0" smtClean="0"/>
              <a:t>D</a:t>
            </a:r>
            <a:r>
              <a:rPr lang="fr-FR" sz="2800" dirty="0" smtClean="0"/>
              <a:t>(</a:t>
            </a:r>
            <a:r>
              <a:rPr lang="fr-FR" sz="2800" i="1" dirty="0" smtClean="0"/>
              <a:t>P</a:t>
            </a:r>
            <a:r>
              <a:rPr lang="fr-FR" sz="2800" b="1" i="1" baseline="-25000" dirty="0" smtClean="0"/>
              <a:t>i</a:t>
            </a:r>
            <a:r>
              <a:rPr lang="fr-FR" sz="2800" dirty="0"/>
              <a:t>) = {</a:t>
            </a:r>
            <a:r>
              <a:rPr lang="fr-FR" sz="2800" dirty="0" smtClean="0"/>
              <a:t>0,1}</a:t>
            </a:r>
          </a:p>
          <a:p>
            <a:pPr algn="just"/>
            <a:r>
              <a:rPr lang="en-GB" sz="2800" dirty="0" smtClean="0">
                <a:solidFill>
                  <a:srgbClr val="00B050"/>
                </a:solidFill>
              </a:rPr>
              <a:t>Definition</a:t>
            </a:r>
            <a:r>
              <a:rPr lang="fr-FR" sz="2800" dirty="0" smtClean="0">
                <a:solidFill>
                  <a:srgbClr val="00B050"/>
                </a:solidFill>
              </a:rPr>
              <a:t>:</a:t>
            </a:r>
            <a:endParaRPr lang="en-GB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GB" sz="2800" dirty="0" err="1" smtClean="0"/>
              <a:t>C</a:t>
            </a:r>
            <a:r>
              <a:rPr lang="en-GB" sz="2000" dirty="0" err="1" smtClean="0"/>
              <a:t>LOSED</a:t>
            </a:r>
            <a:r>
              <a:rPr lang="en-GB" sz="2800" dirty="0" err="1" smtClean="0"/>
              <a:t>P</a:t>
            </a:r>
            <a:r>
              <a:rPr lang="en-GB" sz="2000" dirty="0" err="1" smtClean="0"/>
              <a:t>ATTERN</a:t>
            </a:r>
            <a:r>
              <a:rPr lang="en-GB" sz="2800" i="1" baseline="-25000" dirty="0" err="1" smtClean="0"/>
              <a:t>D</a:t>
            </a:r>
            <a:r>
              <a:rPr lang="en-GB" sz="2800" baseline="-25000" dirty="0" err="1" smtClean="0"/>
              <a:t>,θ</a:t>
            </a:r>
            <a:r>
              <a:rPr lang="en-GB" sz="2600" dirty="0" smtClean="0"/>
              <a:t>(</a:t>
            </a:r>
            <a:r>
              <a:rPr lang="en-GB" sz="2600" i="1" dirty="0" smtClean="0"/>
              <a:t>P</a:t>
            </a:r>
            <a:r>
              <a:rPr lang="en-GB" sz="2600" dirty="0" smtClean="0"/>
              <a:t>)</a:t>
            </a:r>
            <a:r>
              <a:rPr lang="en-GB" sz="2400" dirty="0" smtClean="0"/>
              <a:t>: (freq(</a:t>
            </a:r>
            <a:r>
              <a:rPr lang="en-GB" sz="2400" i="1" dirty="0" smtClean="0"/>
              <a:t>P</a:t>
            </a:r>
            <a:r>
              <a:rPr lang="en-GB" sz="2400" dirty="0"/>
              <a:t>) ≥ </a:t>
            </a:r>
            <a:r>
              <a:rPr lang="en-GB" sz="2400" dirty="0" smtClean="0"/>
              <a:t>θ)∧ (</a:t>
            </a:r>
            <a:r>
              <a:rPr lang="en-GB" sz="2400" i="1" dirty="0" smtClean="0"/>
              <a:t>P</a:t>
            </a:r>
            <a:r>
              <a:rPr lang="en-GB" sz="2400" dirty="0" smtClean="0"/>
              <a:t> is a </a:t>
            </a:r>
            <a:r>
              <a:rPr lang="en-GB" sz="2400" dirty="0"/>
              <a:t>closed </a:t>
            </a:r>
            <a:r>
              <a:rPr lang="en-GB" sz="2400" dirty="0" smtClean="0"/>
              <a:t>pattern)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>
              <a:buNone/>
            </a:pPr>
            <a:r>
              <a:rPr lang="fr-FR" sz="2400" dirty="0"/>
              <a:t> </a:t>
            </a:r>
            <a:endParaRPr lang="en-GB" sz="2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r>
              <a:rPr lang="fr-BE" dirty="0" smtClean="0"/>
              <a:t>/17</a:t>
            </a:r>
            <a:endParaRPr lang="fr-BE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LOSED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ATTERN</a:t>
            </a:r>
            <a:r>
              <a:rPr lang="en-GB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Definition</a:t>
            </a:r>
            <a:endParaRPr lang="en-GB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68259" y="5559623"/>
            <a:ext cx="3511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</a:t>
            </a:r>
            <a:r>
              <a:rPr lang="en-GB" dirty="0" smtClean="0"/>
              <a:t>LOSED</a:t>
            </a:r>
            <a:r>
              <a:rPr lang="en-GB" sz="2400" dirty="0" smtClean="0"/>
              <a:t>P</a:t>
            </a:r>
            <a:r>
              <a:rPr lang="en-GB" dirty="0" smtClean="0"/>
              <a:t>ATTERN</a:t>
            </a:r>
            <a:r>
              <a:rPr lang="en-GB" sz="2400" baseline="-25000" dirty="0" smtClean="0"/>
              <a:t>D,2 </a:t>
            </a:r>
            <a:r>
              <a:rPr lang="en-GB" sz="2200" dirty="0" smtClean="0"/>
              <a:t>(</a:t>
            </a:r>
            <a:r>
              <a:rPr lang="en-GB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AD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sp>
        <p:nvSpPr>
          <p:cNvPr id="11" name="Accolade ouvrante 10"/>
          <p:cNvSpPr/>
          <p:nvPr/>
        </p:nvSpPr>
        <p:spPr>
          <a:xfrm>
            <a:off x="4662207" y="5229200"/>
            <a:ext cx="185863" cy="1166960"/>
          </a:xfrm>
          <a:prstGeom prst="leftBrace">
            <a:avLst>
              <a:gd name="adj1" fmla="val 4057"/>
              <a:gd name="adj2" fmla="val 51374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ZoneTexte 13"/>
          <p:cNvSpPr txBox="1"/>
          <p:nvPr/>
        </p:nvSpPr>
        <p:spPr>
          <a:xfrm>
            <a:off x="4788024" y="5261138"/>
            <a:ext cx="1449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f</a:t>
            </a:r>
            <a:r>
              <a:rPr lang="en-GB" sz="2000" dirty="0" err="1" smtClean="0"/>
              <a:t>req</a:t>
            </a:r>
            <a:r>
              <a:rPr lang="en-GB" sz="2000" dirty="0" smtClean="0"/>
              <a:t>(AD) &gt; 2</a:t>
            </a:r>
            <a:endParaRPr lang="en-GB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4788024" y="5949280"/>
            <a:ext cx="1460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AD is closed</a:t>
            </a:r>
            <a:endParaRPr lang="en-GB" sz="1600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12976"/>
            <a:ext cx="3466667" cy="175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3276" y="3884842"/>
            <a:ext cx="28803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494052" y="4130814"/>
            <a:ext cx="28803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493276" y="4374886"/>
            <a:ext cx="28803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518191" y="3901182"/>
            <a:ext cx="28803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518967" y="4147154"/>
            <a:ext cx="28803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518191" y="4391226"/>
            <a:ext cx="288032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3762311" y="4004216"/>
            <a:ext cx="755880" cy="84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3781308" y="4238826"/>
            <a:ext cx="736883" cy="84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endCxn id="22" idx="1"/>
          </p:cNvCxnSpPr>
          <p:nvPr/>
        </p:nvCxnSpPr>
        <p:spPr>
          <a:xfrm>
            <a:off x="3782084" y="4499238"/>
            <a:ext cx="73610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20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4" grpId="0"/>
      <p:bldP spid="17" grpId="0"/>
      <p:bldP spid="2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20411</TotalTime>
  <Words>1510</Words>
  <Application>Microsoft Macintosh PowerPoint</Application>
  <PresentationFormat>Présentation à l'écran (4:3)</PresentationFormat>
  <Paragraphs>581</Paragraphs>
  <Slides>22</Slides>
  <Notes>15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A Global Constraint for Closed Frequent Itemset Mining</vt:lpstr>
      <vt:lpstr>Itemset Mining: Definition</vt:lpstr>
      <vt:lpstr>Itemset Mining: Example</vt:lpstr>
      <vt:lpstr>Présentation PowerPoint</vt:lpstr>
      <vt:lpstr>Closed Frequent Itemset Mining</vt:lpstr>
      <vt:lpstr>Closed Frequent Itemset: State of art</vt:lpstr>
      <vt:lpstr>State of the art: CP approach</vt:lpstr>
      <vt:lpstr>Contribution</vt:lpstr>
      <vt:lpstr>CLOSEDPATTERN: Definition</vt:lpstr>
      <vt:lpstr>CLOSEDPATTERN: Filtering rules</vt:lpstr>
      <vt:lpstr>Filtering algorithm &amp; Complexity</vt:lpstr>
      <vt:lpstr>CLOSEDPATTERN vs Reified</vt:lpstr>
      <vt:lpstr>CLOSEDPATTERN: Backtrack-free</vt:lpstr>
      <vt:lpstr>CLOSEDPATTERN: Experiments</vt:lpstr>
      <vt:lpstr>CLOSEDPATTERN: Experiments</vt:lpstr>
      <vt:lpstr>CLOSEDPATTERN: Experiments</vt:lpstr>
      <vt:lpstr>CLOSEDPATTERN: Experiments</vt:lpstr>
      <vt:lpstr>CLOSEDPATTERN: Experiments k itemsets instance</vt:lpstr>
      <vt:lpstr>CLOSEDPATTERN: Experiments k itemsets instance</vt:lpstr>
      <vt:lpstr>CLOSEDPATTERN: Experiments k itemsets instance</vt:lpstr>
      <vt:lpstr>CLOSEDPATTERN: Experiments k itemsets instance</vt:lpstr>
      <vt:lpstr>Conclusion and perspectives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global constraint for closed itemset mining</dc:title>
  <dc:creator>Mehdi</dc:creator>
  <cp:lastModifiedBy>Mehdi Maamar</cp:lastModifiedBy>
  <cp:revision>498</cp:revision>
  <dcterms:created xsi:type="dcterms:W3CDTF">2016-08-19T13:44:07Z</dcterms:created>
  <dcterms:modified xsi:type="dcterms:W3CDTF">2017-05-14T13:43:04Z</dcterms:modified>
</cp:coreProperties>
</file>