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4" r:id="rId2"/>
    <p:sldMasterId id="2147483985" r:id="rId3"/>
    <p:sldMasterId id="2147483997" r:id="rId4"/>
    <p:sldMasterId id="2147484009" r:id="rId5"/>
  </p:sldMasterIdLst>
  <p:notesMasterIdLst>
    <p:notesMasterId r:id="rId22"/>
  </p:notesMasterIdLst>
  <p:handoutMasterIdLst>
    <p:handoutMasterId r:id="rId23"/>
  </p:handoutMasterIdLst>
  <p:sldIdLst>
    <p:sldId id="458" r:id="rId6"/>
    <p:sldId id="433" r:id="rId7"/>
    <p:sldId id="445" r:id="rId8"/>
    <p:sldId id="443" r:id="rId9"/>
    <p:sldId id="446" r:id="rId10"/>
    <p:sldId id="448" r:id="rId11"/>
    <p:sldId id="463" r:id="rId12"/>
    <p:sldId id="436" r:id="rId13"/>
    <p:sldId id="464" r:id="rId14"/>
    <p:sldId id="449" r:id="rId15"/>
    <p:sldId id="450" r:id="rId16"/>
    <p:sldId id="451" r:id="rId17"/>
    <p:sldId id="466" r:id="rId18"/>
    <p:sldId id="454" r:id="rId19"/>
    <p:sldId id="457" r:id="rId20"/>
    <p:sldId id="456" r:id="rId21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ARD" initials="YB" lastIdx="19" clrIdx="0"/>
  <p:cmAuthor id="1" name="SFORTUNO" initials="S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D13F"/>
    <a:srgbClr val="B32E24"/>
    <a:srgbClr val="FFFFFF"/>
    <a:srgbClr val="15A22E"/>
    <a:srgbClr val="002F5C"/>
    <a:srgbClr val="9AC6DF"/>
    <a:srgbClr val="E2007A"/>
    <a:srgbClr val="004C99"/>
    <a:srgbClr val="BA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8328" autoAdjust="0"/>
    <p:restoredTop sz="92843" autoAdjust="0"/>
  </p:normalViewPr>
  <p:slideViewPr>
    <p:cSldViewPr snapToGrid="0">
      <p:cViewPr>
        <p:scale>
          <a:sx n="100" d="100"/>
          <a:sy n="100" d="100"/>
        </p:scale>
        <p:origin x="-5288" y="-2472"/>
      </p:cViewPr>
      <p:guideLst>
        <p:guide orient="horz" pos="3329"/>
        <p:guide orient="horz" pos="1867"/>
        <p:guide orient="horz" pos="2594"/>
        <p:guide pos="3101"/>
        <p:guide pos="444"/>
      </p:guideLst>
    </p:cSldViewPr>
  </p:slideViewPr>
  <p:outlineViewPr>
    <p:cViewPr>
      <p:scale>
        <a:sx n="33" d="100"/>
        <a:sy n="33" d="100"/>
      </p:scale>
      <p:origin x="0" y="3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82" y="-66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AC8F28-40A8-4568-9B9D-33923BB1C7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144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4A1EDA-2352-458D-884E-DC9B6A5F8E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170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Les migrations internationales ont pris dans le monde contemporain une ampleur inédite.  A l’heure où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les sciences et technologies du numérique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jouent un rôle fondamental dans la construction et l'analyse des parcours migratoires, de nouveaux défis sont posés à la communauté scientifique en termes d’évolution des concepts, des méthodes et des outils utiles à l’analyse et à la compréhension des phénomènes migratoires.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A1EDA-2352-458D-884E-DC9B6A5F8E6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32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Phase de sélection d’un sous-ensemble à partir de</a:t>
            </a:r>
          </a:p>
          <a:p>
            <a:pPr marL="628650" lvl="1" indent="-171450">
              <a:buFont typeface="Arial"/>
              <a:buChar char="•"/>
            </a:pPr>
            <a:r>
              <a:rPr lang="fr-FR" dirty="0" smtClean="0"/>
              <a:t>deux critères</a:t>
            </a:r>
            <a:r>
              <a:rPr lang="fr-FR" baseline="0" dirty="0" smtClean="0"/>
              <a:t> appliqués successivement : (1) sexe (féminin) et (2) incriminations liées à la prostitution clandestine : constitution d’un sous-ensemble primaire</a:t>
            </a:r>
          </a:p>
          <a:p>
            <a:pPr marL="628650" lvl="1" indent="-171450">
              <a:buFont typeface="Arial"/>
              <a:buChar char="•"/>
            </a:pPr>
            <a:r>
              <a:rPr lang="fr-FR" baseline="0" dirty="0" smtClean="0"/>
              <a:t>la recherche par association de toutes les PMC appartenant à un </a:t>
            </a:r>
            <a:r>
              <a:rPr lang="fr-FR" baseline="0" dirty="0" err="1" smtClean="0"/>
              <a:t>n°de</a:t>
            </a:r>
            <a:r>
              <a:rPr lang="fr-FR" baseline="0" dirty="0" smtClean="0"/>
              <a:t> RP : constitution d’un sous-ensemble secondaire</a:t>
            </a:r>
          </a:p>
          <a:p>
            <a:pPr marL="457200" lvl="1" indent="0">
              <a:buFont typeface="Arial"/>
              <a:buNone/>
            </a:pPr>
            <a:r>
              <a:rPr lang="fr-FR" i="1" baseline="0" dirty="0" smtClean="0">
                <a:solidFill>
                  <a:srgbClr val="3366FF"/>
                </a:solidFill>
              </a:rPr>
              <a:t>Technique classique d’interrogation des bases de données</a:t>
            </a:r>
          </a:p>
          <a:p>
            <a:pPr marL="0" lvl="0" indent="0">
              <a:buFont typeface="Arial"/>
              <a:buNone/>
            </a:pPr>
            <a:r>
              <a:rPr lang="fr-FR" i="1" baseline="0" dirty="0" smtClean="0">
                <a:solidFill>
                  <a:srgbClr val="3366FF"/>
                </a:solidFill>
              </a:rPr>
              <a:t>2. Réparation automatique des données (sexe, libellés des infractions)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1A610-20EC-414B-B88F-134A2F5185B8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64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lwyn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9778"/>
            <a:ext cx="9144000" cy="97906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 lang="fr-FR" sz="4000" b="1" kern="1200">
                <a:solidFill>
                  <a:srgbClr val="039FD0"/>
                </a:solidFill>
                <a:latin typeface="Alwyn" pitchFamily="2" charset="0"/>
                <a:ea typeface="+mn-ea"/>
                <a:cs typeface="Arial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409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2664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2384425"/>
            <a:ext cx="1730375" cy="32400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2384425"/>
            <a:ext cx="5040312" cy="32400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348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050" y="333375"/>
            <a:ext cx="7797800" cy="581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8115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58115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0613" y="6346825"/>
            <a:ext cx="366712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1E4F-CF41-4AF9-97CD-A48088492F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4349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-5"/>
          <a:stretch>
            <a:fillRect/>
          </a:stretch>
        </p:blipFill>
        <p:spPr bwMode="auto">
          <a:xfrm>
            <a:off x="0" y="0"/>
            <a:ext cx="1109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CIRAD_BLANC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5"/>
          <a:stretch>
            <a:fillRect/>
          </a:stretch>
        </p:blipFill>
        <p:spPr bwMode="auto">
          <a:xfrm>
            <a:off x="63500" y="6353175"/>
            <a:ext cx="974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353462"/>
            <a:ext cx="7007029" cy="47561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08/12/2011		</a:t>
            </a:r>
            <a:fld id="{B0643EAC-90E2-42C7-94B8-9F4276C020E8}" type="slidenum">
              <a:rPr lang="fr-FR"/>
              <a:pPr>
                <a:defRPr/>
              </a:pPr>
              <a:t>‹#›</a:t>
            </a:fld>
            <a:r>
              <a:rPr lang="fr-FR"/>
              <a:t>/76</a:t>
            </a:r>
          </a:p>
        </p:txBody>
      </p:sp>
    </p:spTree>
    <p:extLst>
      <p:ext uri="{BB962C8B-B14F-4D97-AF65-F5344CB8AC3E}">
        <p14:creationId xmlns:p14="http://schemas.microsoft.com/office/powerpoint/2010/main" val="333409905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0"/>
          <a:stretch>
            <a:fillRect/>
          </a:stretch>
        </p:blipFill>
        <p:spPr bwMode="auto">
          <a:xfrm>
            <a:off x="0" y="0"/>
            <a:ext cx="537051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5" descr="window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-4763"/>
            <a:ext cx="41973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9800" y="1638301"/>
            <a:ext cx="2908300" cy="10160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2BAAD12-97BF-4D73-9F58-AF3990F2CC89}" type="slidenum">
              <a:rPr lang="fr-FR"/>
              <a:pPr>
                <a:defRPr/>
              </a:pPr>
              <a:t>‹#›</a:t>
            </a:fld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2425373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-5"/>
          <a:stretch>
            <a:fillRect/>
          </a:stretch>
        </p:blipFill>
        <p:spPr bwMode="auto">
          <a:xfrm>
            <a:off x="0" y="0"/>
            <a:ext cx="1109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CIRAD_BLANC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5"/>
          <a:stretch>
            <a:fillRect/>
          </a:stretch>
        </p:blipFill>
        <p:spPr bwMode="auto">
          <a:xfrm>
            <a:off x="63500" y="6353175"/>
            <a:ext cx="974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670" y="148687"/>
            <a:ext cx="7007030" cy="91604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353462"/>
            <a:ext cx="7007029" cy="47561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08/12/2011		</a:t>
            </a:r>
            <a:fld id="{3EA40588-C029-44A7-9701-0B0A6B3FF76B}" type="slidenum">
              <a:rPr lang="fr-FR"/>
              <a:pPr>
                <a:defRPr/>
              </a:pPr>
              <a:t>‹#›</a:t>
            </a:fld>
            <a:r>
              <a:rPr lang="fr-FR"/>
              <a:t>/77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6276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0" r="5" b="-5"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84200" y="0"/>
            <a:ext cx="525463" cy="68580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762000" y="0"/>
            <a:ext cx="355600" cy="6858000"/>
          </a:xfrm>
          <a:prstGeom prst="rect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9" descr="CIRAD_BLANC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5"/>
          <a:stretch>
            <a:fillRect/>
          </a:stretch>
        </p:blipFill>
        <p:spPr bwMode="auto">
          <a:xfrm>
            <a:off x="63500" y="6353175"/>
            <a:ext cx="974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670" y="148687"/>
            <a:ext cx="7007030" cy="91604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353462"/>
            <a:ext cx="7007029" cy="47561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08/12/2011		</a:t>
            </a:r>
            <a:fld id="{651A4A6B-DC1A-4D0A-AF4E-91F685162127}" type="slidenum">
              <a:rPr lang="fr-FR"/>
              <a:pPr>
                <a:defRPr/>
              </a:pPr>
              <a:t>‹#›</a:t>
            </a:fld>
            <a:r>
              <a:rPr lang="fr-FR"/>
              <a:t>/77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6671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IARD\Desktop\gustav-klimt-tree-of-life-print-stoclet-frieze.-ffpd000658--313-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3" t="9250" r="37830" b="9386"/>
          <a:stretch>
            <a:fillRect/>
          </a:stretch>
        </p:blipFill>
        <p:spPr bwMode="auto">
          <a:xfrm>
            <a:off x="0" y="0"/>
            <a:ext cx="253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 descr="window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2532063" y="0"/>
            <a:ext cx="66119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19800" y="1638301"/>
            <a:ext cx="2908300" cy="10160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4781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2"/>
          <a:stretch>
            <a:fillRect/>
          </a:stretch>
        </p:blipFill>
        <p:spPr bwMode="auto">
          <a:xfrm>
            <a:off x="508000" y="0"/>
            <a:ext cx="606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06400" y="0"/>
            <a:ext cx="525463" cy="68580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660400" cy="6858000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9" descr="CIRAD_BLANC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5"/>
          <a:stretch>
            <a:fillRect/>
          </a:stretch>
        </p:blipFill>
        <p:spPr bwMode="auto">
          <a:xfrm>
            <a:off x="63500" y="6353175"/>
            <a:ext cx="974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>
            <a:spLocks noChangeArrowheads="1"/>
          </p:cNvSpPr>
          <p:nvPr userDrawn="1"/>
        </p:nvSpPr>
        <p:spPr bwMode="auto">
          <a:xfrm>
            <a:off x="1114424" y="6578600"/>
            <a:ext cx="802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200" dirty="0" smtClean="0">
                <a:solidFill>
                  <a:srgbClr val="15A22E"/>
                </a:solidFill>
                <a:latin typeface="Century Gothic" pitchFamily="34" charset="0"/>
              </a:rPr>
              <a:t>Yannick BIARD – Étude de Cas Plateforme ACV- CIRAD – juin 2014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425" y="0"/>
            <a:ext cx="8029575" cy="1047404"/>
          </a:xfrm>
        </p:spPr>
        <p:txBody>
          <a:bodyPr anchor="t"/>
          <a:lstStyle>
            <a:lvl1pPr algn="r">
              <a:defRPr sz="4000" b="1">
                <a:effectLst/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047404"/>
            <a:ext cx="7756330" cy="506220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1761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ChangeArrowheads="1"/>
          </p:cNvSpPr>
          <p:nvPr userDrawn="1"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5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0"/>
            <a:ext cx="1751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53975" y="6500813"/>
            <a:ext cx="909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15 Décembre 2010		Yannick Biard				  </a:t>
            </a:r>
            <a:fld id="{B5D571BB-8F9E-4B48-85A4-BB166D20AA02}" type="slidenum"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>
                <a:spcAft>
                  <a:spcPts val="600"/>
                </a:spcAft>
                <a:defRPr/>
              </a:pPr>
              <a:t>‹#›</a:t>
            </a:fld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44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0" y="914400"/>
            <a:ext cx="9144000" cy="5415148"/>
          </a:xfrm>
          <a:prstGeom prst="rect">
            <a:avLst/>
          </a:prstGeom>
        </p:spPr>
        <p:txBody>
          <a:bodyPr/>
          <a:lstStyle>
            <a:lvl1pPr marL="712788" indent="-712788">
              <a:buFont typeface="Wingdings" pitchFamily="2" charset="2"/>
              <a:buChar char="q"/>
              <a:defRPr sz="3200" b="1">
                <a:solidFill>
                  <a:srgbClr val="15A22E"/>
                </a:solidFill>
                <a:latin typeface="Calibri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75656" y="1"/>
            <a:ext cx="7968343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1511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Cécile Bessou – Cirad-UPR34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53"/>
          <p:cNvSpPr>
            <a:spLocks noChangeArrowheads="1"/>
          </p:cNvSpPr>
          <p:nvPr userDrawn="1"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5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0"/>
            <a:ext cx="1751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53975" y="6500813"/>
            <a:ext cx="909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15 Décembre 2010		Yannick Biard				  </a:t>
            </a:r>
            <a:fld id="{B5D571BB-8F9E-4B48-85A4-BB166D20AA02}" type="slidenum"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>
                <a:spcAft>
                  <a:spcPts val="600"/>
                </a:spcAft>
                <a:defRPr/>
              </a:pPr>
              <a:t>‹#›</a:t>
            </a:fld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21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3644"/>
          <a:stretch/>
        </p:blipFill>
        <p:spPr bwMode="auto">
          <a:xfrm>
            <a:off x="0" y="-1"/>
            <a:ext cx="878016" cy="8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1360715" y="6587922"/>
            <a:ext cx="698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M. Roche</a:t>
            </a:r>
            <a:r>
              <a:rPr lang="fr-FR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– </a:t>
            </a:r>
            <a:r>
              <a:rPr lang="fr-FR" sz="10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Fouille</a:t>
            </a:r>
            <a:r>
              <a:rPr lang="fr-FR" sz="10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de textes</a:t>
            </a:r>
            <a:r>
              <a:rPr lang="fr-FR" sz="10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fr-FR" sz="1000" b="1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QDoSSI</a:t>
            </a:r>
            <a:r>
              <a:rPr lang="fr-FR" sz="10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fr-FR" sz="10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novembre 2016</a:t>
            </a:r>
            <a:endParaRPr lang="fr-FR" sz="1000" b="0" i="1" dirty="0"/>
          </a:p>
        </p:txBody>
      </p:sp>
    </p:spTree>
    <p:extLst>
      <p:ext uri="{BB962C8B-B14F-4D97-AF65-F5344CB8AC3E}">
        <p14:creationId xmlns:p14="http://schemas.microsoft.com/office/powerpoint/2010/main" val="17083502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‹#›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95513" y="3860800"/>
            <a:ext cx="3168650" cy="176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16563" y="3860800"/>
            <a:ext cx="3170237" cy="176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022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15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273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83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277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596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713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183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9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747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96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78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5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298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377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73988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2042423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62013"/>
          </a:xfrm>
          <a:prstGeom prst="rect">
            <a:avLst/>
          </a:prstGeom>
          <a:solidFill>
            <a:srgbClr val="15A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113"/>
            <a:ext cx="91440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030" name="Picture 5" descr="D:\DOSSIERS\Tools\Outils de base de comm\Logos et visuels\logo cirad seul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308725"/>
            <a:ext cx="4746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8639175" y="6540500"/>
            <a:ext cx="504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8E979A5-00E9-443C-9633-61C238C1E881}" type="slidenum">
              <a:rPr lang="fr-FR" sz="1400" b="1" smtClean="0">
                <a:solidFill>
                  <a:srgbClr val="15A22E"/>
                </a:solidFill>
              </a:rPr>
              <a:pPr algn="r" eaLnBrk="1" hangingPunct="1">
                <a:defRPr/>
              </a:pPr>
              <a:t>‹#›</a:t>
            </a:fld>
            <a:endParaRPr lang="fr-FR" sz="1400" b="1" dirty="0" smtClean="0">
              <a:solidFill>
                <a:srgbClr val="15A22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5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lwyn" pitchFamily="2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lwyn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lwyn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lwyn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lwyn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16000" y="95250"/>
            <a:ext cx="767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16000" y="1600200"/>
            <a:ext cx="76708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6" name="ZoneTexte 7"/>
          <p:cNvSpPr txBox="1">
            <a:spLocks noChangeArrowheads="1"/>
          </p:cNvSpPr>
          <p:nvPr/>
        </p:nvSpPr>
        <p:spPr bwMode="auto">
          <a:xfrm>
            <a:off x="1016000" y="4938713"/>
            <a:ext cx="7670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150938" y="6384925"/>
            <a:ext cx="540226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 smtClean="0"/>
              <a:t>Cécile Bessou – Cirad-UPR34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815138" y="63849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08/12/2011		</a:t>
            </a:r>
            <a:fld id="{1AB19B7F-A1B9-4148-94C3-7240407EC525}" type="slidenum">
              <a:rPr lang="fr-FR"/>
              <a:pPr>
                <a:defRPr/>
              </a:pPr>
              <a:t>‹#›</a:t>
            </a:fld>
            <a:r>
              <a:rPr lang="fr-FR"/>
              <a:t>/77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1FA22E"/>
          </a:solidFill>
          <a:latin typeface="Arial"/>
          <a:ea typeface="MS PGothic" pitchFamily="34" charset="-128"/>
          <a:cs typeface="MS PGothic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1FA22E"/>
          </a:solidFill>
          <a:latin typeface="Arial" pitchFamily="-112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1FA22E"/>
          </a:solidFill>
          <a:latin typeface="Arial" pitchFamily="-112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1FA22E"/>
          </a:solidFill>
          <a:latin typeface="Arial" pitchFamily="-112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1FA22E"/>
          </a:solidFill>
          <a:latin typeface="Arial" pitchFamily="-112" charset="0"/>
          <a:ea typeface="MS PGothic" pitchFamily="34" charset="-128"/>
          <a:cs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281E28"/>
          </a:solidFill>
          <a:latin typeface="Arial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Arial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Cécile Bessou – Cirad-UPR34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t>Cécile Bessou – Cirad-UPR34</a:t>
            </a:r>
            <a:endParaRPr lang="fr-F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3DF38F8-4E40-364A-B344-1467FD2E4518}" type="slidenum">
              <a:rPr lang="fr-FR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Cécile Bessou – Cirad-UPR34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9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58900" y="2705100"/>
            <a:ext cx="6400800" cy="1752600"/>
          </a:xfrm>
        </p:spPr>
        <p:txBody>
          <a:bodyPr/>
          <a:lstStyle/>
          <a:p>
            <a:r>
              <a:rPr lang="fr-FR" i="1" dirty="0" smtClean="0"/>
              <a:t>Plateforme </a:t>
            </a:r>
          </a:p>
          <a:p>
            <a:r>
              <a:rPr lang="fr-FR" i="1" dirty="0" smtClean="0"/>
              <a:t>Et cartographie interactive</a:t>
            </a:r>
            <a:r>
              <a:rPr lang="fr-FR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Données complexes multi-Sources 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Parcours migratoires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1917107" y="3493116"/>
            <a:ext cx="5309786" cy="2827002"/>
            <a:chOff x="1942353" y="3493116"/>
            <a:chExt cx="5309786" cy="2827002"/>
          </a:xfrm>
        </p:grpSpPr>
        <p:pic>
          <p:nvPicPr>
            <p:cNvPr id="4" name="Image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2353" y="4249222"/>
              <a:ext cx="2950087" cy="2070896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836" y="3493116"/>
              <a:ext cx="2956303" cy="2070896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5230357" y="5753100"/>
            <a:ext cx="373902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1600" b="1" cap="all" spc="250" dirty="0">
                <a:solidFill>
                  <a:schemeClr val="tx2"/>
                </a:solidFill>
                <a:latin typeface="+mj-lt"/>
                <a:cs typeface="+mn-cs"/>
              </a:rPr>
              <a:t>Salon </a:t>
            </a:r>
            <a:r>
              <a:rPr lang="fr-FR" sz="1600" b="1" cap="all" spc="250" dirty="0" err="1">
                <a:solidFill>
                  <a:schemeClr val="tx2"/>
                </a:solidFill>
                <a:latin typeface="+mj-lt"/>
                <a:cs typeface="+mn-cs"/>
              </a:rPr>
              <a:t>Innovatives</a:t>
            </a:r>
            <a:r>
              <a:rPr lang="fr-FR" sz="1600" b="1" cap="all" spc="25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1600" b="1" cap="all" spc="250" dirty="0" smtClean="0">
                <a:solidFill>
                  <a:schemeClr val="tx2"/>
                </a:solidFill>
                <a:latin typeface="+mj-lt"/>
                <a:cs typeface="+mn-cs"/>
              </a:rPr>
              <a:t>SHS</a:t>
            </a:r>
            <a:endParaRPr lang="fr-FR" sz="1600" b="1" cap="all" spc="250" dirty="0">
              <a:solidFill>
                <a:schemeClr val="tx2"/>
              </a:solidFill>
              <a:latin typeface="+mj-lt"/>
              <a:cs typeface="+mn-cs"/>
            </a:endParaRP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1600" b="1" cap="all" spc="250" dirty="0" smtClean="0">
                <a:solidFill>
                  <a:schemeClr val="tx2"/>
                </a:solidFill>
                <a:latin typeface="+mj-lt"/>
                <a:cs typeface="+mn-cs"/>
              </a:rPr>
              <a:t>2017</a:t>
            </a:r>
            <a:endParaRPr lang="fr-FR" sz="1600" b="1" cap="all" spc="25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12" name="Grouper 11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7" name="Image 16" descr="logo_migrinte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97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54000"/>
            <a:ext cx="8512048" cy="1101852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/>
            </a:r>
            <a:br>
              <a:rPr lang="fr-FR" sz="3200" dirty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fr-FR" dirty="0"/>
              <a:t>Extraction de parcours migratoires 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" y="1476802"/>
            <a:ext cx="817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Fouille de récits de parcours migratoires</a:t>
            </a:r>
            <a:endParaRPr lang="en-US" sz="2000" i="1" dirty="0" smtClean="0"/>
          </a:p>
        </p:txBody>
      </p:sp>
      <p:pic>
        <p:nvPicPr>
          <p:cNvPr id="5" name="Image 4" descr="Classement-du-site-du-Pech-de-Bugarach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159000"/>
            <a:ext cx="2155825" cy="123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400" y="5029200"/>
            <a:ext cx="8178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3 corpus :</a:t>
            </a:r>
          </a:p>
          <a:p>
            <a:r>
              <a:rPr lang="fr-FR" sz="1800" dirty="0" smtClean="0"/>
              <a:t>- </a:t>
            </a:r>
            <a:r>
              <a:rPr lang="fr-FR" sz="1800" b="1" dirty="0" smtClean="0"/>
              <a:t>Corridor des Balkans </a:t>
            </a:r>
            <a:r>
              <a:rPr lang="fr-FR" sz="1800" dirty="0" smtClean="0"/>
              <a:t>- Demandeurs d’asile (</a:t>
            </a:r>
            <a:r>
              <a:rPr lang="fr-FR" sz="1800" i="1" dirty="0" smtClean="0"/>
              <a:t>en anglais et français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- </a:t>
            </a:r>
            <a:r>
              <a:rPr lang="fr-FR" sz="1800" b="1" dirty="0" smtClean="0"/>
              <a:t>Voies maritimes Atlantique - </a:t>
            </a:r>
            <a:r>
              <a:rPr lang="fr-FR" sz="1800" dirty="0" smtClean="0"/>
              <a:t>Migrants économiques (</a:t>
            </a:r>
            <a:r>
              <a:rPr lang="fr-FR" sz="1800" i="1" dirty="0" smtClean="0"/>
              <a:t>en français</a:t>
            </a:r>
            <a:r>
              <a:rPr lang="fr-FR" sz="1800" dirty="0" smtClean="0"/>
              <a:t>) </a:t>
            </a:r>
          </a:p>
          <a:p>
            <a:r>
              <a:rPr lang="fr-FR" sz="1800" dirty="0" smtClean="0"/>
              <a:t>- </a:t>
            </a:r>
            <a:r>
              <a:rPr lang="fr-FR" sz="1800" b="1" dirty="0" smtClean="0"/>
              <a:t>Transsahariennes </a:t>
            </a:r>
            <a:r>
              <a:rPr lang="fr-FR" sz="1800" dirty="0" smtClean="0"/>
              <a:t>- Mineur(e)s étrangers isolés (</a:t>
            </a:r>
            <a:r>
              <a:rPr lang="fr-FR" sz="1800" i="1" dirty="0" smtClean="0"/>
              <a:t>français</a:t>
            </a:r>
            <a:r>
              <a:rPr lang="fr-FR" sz="1800" dirty="0" smtClean="0"/>
              <a:t>)</a:t>
            </a:r>
          </a:p>
          <a:p>
            <a:r>
              <a:rPr lang="fr-FR" sz="1800" b="1" i="1" dirty="0" smtClean="0">
                <a:solidFill>
                  <a:srgbClr val="008000"/>
                </a:solidFill>
              </a:rPr>
              <a:t> </a:t>
            </a:r>
          </a:p>
          <a:p>
            <a:endParaRPr lang="fr-FR" sz="1800" b="1" i="1" dirty="0" smtClean="0">
              <a:solidFill>
                <a:srgbClr val="008000"/>
              </a:solidFill>
            </a:endParaRPr>
          </a:p>
          <a:p>
            <a:endParaRPr lang="fr-FR" sz="1800" b="1" i="1" dirty="0" smtClean="0">
              <a:solidFill>
                <a:srgbClr val="008000"/>
              </a:solidFill>
            </a:endParaRPr>
          </a:p>
          <a:p>
            <a:endParaRPr lang="fr-FR" sz="1800" b="1" i="1" dirty="0" smtClean="0">
              <a:solidFill>
                <a:srgbClr val="008000"/>
              </a:solidFill>
            </a:endParaRPr>
          </a:p>
          <a:p>
            <a:endParaRPr lang="en-US" sz="1800" i="1" dirty="0" smtClean="0"/>
          </a:p>
          <a:p>
            <a:endParaRPr lang="en-US" sz="1800" i="1" dirty="0" smtClean="0"/>
          </a:p>
        </p:txBody>
      </p:sp>
      <p:pic>
        <p:nvPicPr>
          <p:cNvPr id="7" name="Image 6" descr="Capture d’écran 2016-11-25 à 06.31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008805"/>
            <a:ext cx="5461000" cy="334107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10</a:t>
            </a:fld>
            <a:r>
              <a:rPr lang="fr-FR" smtClean="0"/>
              <a:t>/77</a:t>
            </a:r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13" name="Grouper 12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8" name="Image 17" descr="logo_migrinter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0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400" b="1" dirty="0" smtClean="0"/>
              <a:t>Fouilles de récits</a:t>
            </a:r>
            <a:endParaRPr lang="fr-FR" sz="2400" b="1" dirty="0"/>
          </a:p>
        </p:txBody>
      </p:sp>
      <p:grpSp>
        <p:nvGrpSpPr>
          <p:cNvPr id="3" name="Grouper 2"/>
          <p:cNvGrpSpPr/>
          <p:nvPr/>
        </p:nvGrpSpPr>
        <p:grpSpPr>
          <a:xfrm>
            <a:off x="406400" y="1384300"/>
            <a:ext cx="8216900" cy="7602082"/>
            <a:chOff x="406400" y="1117600"/>
            <a:chExt cx="8534400" cy="8032248"/>
          </a:xfrm>
        </p:grpSpPr>
        <p:sp>
          <p:nvSpPr>
            <p:cNvPr id="4" name="Rectangle 3"/>
            <p:cNvSpPr/>
            <p:nvPr/>
          </p:nvSpPr>
          <p:spPr>
            <a:xfrm>
              <a:off x="406400" y="1117600"/>
              <a:ext cx="8178800" cy="8032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Méthodologie :</a:t>
              </a:r>
            </a:p>
            <a:p>
              <a:r>
                <a:rPr lang="fr-FR" sz="1800" dirty="0" smtClean="0"/>
                <a:t>- Construction des corpus (récits)</a:t>
              </a:r>
            </a:p>
            <a:p>
              <a:r>
                <a:rPr lang="fr-FR" sz="1800" dirty="0" smtClean="0"/>
                <a:t>- Prétraitement automatique des récits</a:t>
              </a:r>
            </a:p>
            <a:p>
              <a:pPr>
                <a:buFontTx/>
                <a:buChar char="-"/>
              </a:pPr>
              <a:r>
                <a:rPr lang="fr-FR" sz="1800" dirty="0" smtClean="0"/>
                <a:t> Adaptation et paramétrage d’un outil d’extraction </a:t>
              </a:r>
            </a:p>
            <a:p>
              <a:r>
                <a:rPr lang="fr-FR" sz="1800" dirty="0" smtClean="0"/>
                <a:t>automatique de la terminologie (</a:t>
              </a:r>
              <a:r>
                <a:rPr lang="fr-FR" sz="1800" i="1" dirty="0" err="1" smtClean="0"/>
                <a:t>BioTex</a:t>
              </a:r>
              <a:r>
                <a:rPr lang="fr-FR" sz="1800" dirty="0" smtClean="0"/>
                <a:t>)</a:t>
              </a:r>
            </a:p>
            <a:p>
              <a:pPr>
                <a:buFontTx/>
                <a:buChar char="-"/>
              </a:pPr>
              <a:r>
                <a:rPr lang="fr-FR" sz="1800" dirty="0" smtClean="0"/>
                <a:t> Analyse manuelle des termes extraits pour </a:t>
              </a:r>
            </a:p>
            <a:p>
              <a:r>
                <a:rPr lang="fr-FR" sz="1800" dirty="0" smtClean="0"/>
                <a:t>déterminer des (</a:t>
              </a:r>
              <a:r>
                <a:rPr lang="fr-FR" sz="1800" dirty="0" err="1" smtClean="0"/>
                <a:t>sous-</a:t>
              </a:r>
              <a:r>
                <a:rPr lang="fr-FR" sz="1800" dirty="0" smtClean="0"/>
                <a:t>)concepts </a:t>
              </a:r>
            </a:p>
            <a:p>
              <a:endParaRPr lang="fr-FR" sz="1800" dirty="0" smtClean="0"/>
            </a:p>
            <a:p>
              <a:r>
                <a:rPr lang="fr-FR" sz="1800" b="1" dirty="0" smtClean="0">
                  <a:solidFill>
                    <a:srgbClr val="008000"/>
                  </a:solidFill>
                </a:rPr>
                <a:t>Résultat  : Thésaurus Multilingue</a:t>
              </a:r>
            </a:p>
            <a:p>
              <a:r>
                <a:rPr lang="fr-FR" sz="1800" dirty="0" smtClean="0"/>
                <a:t>- </a:t>
              </a:r>
              <a:r>
                <a:rPr lang="fr-FR" sz="1800" b="1" dirty="0" smtClean="0">
                  <a:solidFill>
                    <a:srgbClr val="008000"/>
                  </a:solidFill>
                </a:rPr>
                <a:t>3 niveaux </a:t>
              </a:r>
              <a:r>
                <a:rPr lang="fr-FR" sz="1800" dirty="0" smtClean="0"/>
                <a:t>(par exemple, </a:t>
              </a:r>
              <a:r>
                <a:rPr lang="fr-FR" sz="1800" i="1" dirty="0" smtClean="0"/>
                <a:t>Acteurs </a:t>
              </a:r>
              <a:r>
                <a:rPr lang="fr-FR" sz="1800" dirty="0" smtClean="0"/>
                <a:t>-&gt; </a:t>
              </a:r>
              <a:r>
                <a:rPr lang="fr-FR" sz="1800" i="1" dirty="0" smtClean="0"/>
                <a:t>Autorités </a:t>
              </a:r>
              <a:r>
                <a:rPr lang="fr-FR" sz="1800" dirty="0" smtClean="0"/>
                <a:t>-&gt; </a:t>
              </a:r>
              <a:r>
                <a:rPr lang="fr-FR" sz="1800" i="1" dirty="0" smtClean="0"/>
                <a:t>Autorités Policières</a:t>
              </a:r>
              <a:r>
                <a:rPr lang="fr-FR" sz="1800" dirty="0" smtClean="0"/>
                <a:t>)</a:t>
              </a:r>
            </a:p>
            <a:p>
              <a:pPr>
                <a:buFontTx/>
                <a:buChar char="-"/>
              </a:pPr>
              <a:r>
                <a:rPr lang="fr-FR" sz="1800" dirty="0" smtClean="0"/>
                <a:t> </a:t>
              </a:r>
              <a:r>
                <a:rPr lang="fr-FR" sz="1800" b="1" dirty="0" smtClean="0">
                  <a:solidFill>
                    <a:srgbClr val="008000"/>
                  </a:solidFill>
                </a:rPr>
                <a:t>5 concepts</a:t>
              </a:r>
              <a:r>
                <a:rPr lang="fr-FR" sz="1800" dirty="0" smtClean="0"/>
                <a:t> principaux : </a:t>
              </a:r>
              <a:r>
                <a:rPr lang="fr-FR" sz="1800" b="1" dirty="0" smtClean="0"/>
                <a:t>Acteurs </a:t>
              </a:r>
              <a:r>
                <a:rPr lang="fr-FR" sz="1800" dirty="0" smtClean="0"/>
                <a:t>(</a:t>
              </a:r>
              <a:r>
                <a:rPr lang="fr-FR" sz="1800" i="1" dirty="0" smtClean="0"/>
                <a:t>famille, amis, autorités, organisation, acteurs clandestins, réseau de solidarité, population</a:t>
              </a:r>
              <a:r>
                <a:rPr lang="fr-FR" sz="1800" dirty="0" smtClean="0"/>
                <a:t>), </a:t>
              </a:r>
              <a:r>
                <a:rPr lang="fr-FR" sz="1800" b="1" dirty="0" smtClean="0"/>
                <a:t>Ressources </a:t>
              </a:r>
              <a:r>
                <a:rPr lang="fr-FR" sz="1800" dirty="0" smtClean="0"/>
                <a:t>(</a:t>
              </a:r>
              <a:r>
                <a:rPr lang="fr-FR" sz="1800" i="1" dirty="0" smtClean="0"/>
                <a:t>nourriture et hébergement, transport, communication, papiers, travail, argent, informations</a:t>
              </a:r>
              <a:r>
                <a:rPr lang="fr-FR" sz="1800" dirty="0" smtClean="0"/>
                <a:t>), </a:t>
              </a:r>
              <a:r>
                <a:rPr lang="fr-FR" sz="1800" b="1" dirty="0" smtClean="0"/>
                <a:t>Gestion des migrations</a:t>
              </a:r>
              <a:r>
                <a:rPr lang="fr-FR" sz="1800" dirty="0" smtClean="0"/>
                <a:t>, </a:t>
              </a:r>
              <a:r>
                <a:rPr lang="fr-FR" sz="1800" b="1" dirty="0" smtClean="0"/>
                <a:t>Motivations</a:t>
              </a:r>
              <a:r>
                <a:rPr lang="fr-FR" sz="1800" dirty="0" smtClean="0"/>
                <a:t>, </a:t>
              </a:r>
              <a:r>
                <a:rPr lang="fr-FR" sz="1800" b="1" dirty="0" smtClean="0"/>
                <a:t>Sentiments </a:t>
              </a:r>
              <a:r>
                <a:rPr lang="fr-FR" sz="1800" dirty="0" smtClean="0"/>
                <a:t>[+ </a:t>
              </a:r>
              <a:r>
                <a:rPr lang="fr-FR" sz="1800" b="1" dirty="0" smtClean="0"/>
                <a:t>Informations temporelles </a:t>
              </a:r>
              <a:r>
                <a:rPr lang="fr-FR" sz="1800" dirty="0" smtClean="0"/>
                <a:t>et </a:t>
              </a:r>
              <a:r>
                <a:rPr lang="fr-FR" sz="1800" b="1" dirty="0" smtClean="0"/>
                <a:t>spatiales</a:t>
              </a:r>
              <a:r>
                <a:rPr lang="fr-FR" sz="1800" dirty="0" smtClean="0"/>
                <a:t>]</a:t>
              </a:r>
            </a:p>
            <a:p>
              <a:r>
                <a:rPr lang="fr-FR" sz="1800" dirty="0" smtClean="0"/>
                <a:t>- Plus de </a:t>
              </a:r>
              <a:r>
                <a:rPr lang="fr-FR" sz="1800" b="1" dirty="0" smtClean="0">
                  <a:solidFill>
                    <a:srgbClr val="008000"/>
                  </a:solidFill>
                </a:rPr>
                <a:t>300 instances en anglais / 400 instances en français </a:t>
              </a:r>
              <a:r>
                <a:rPr lang="fr-FR" sz="1800" dirty="0" smtClean="0"/>
                <a:t>: termes simples (par exemple, </a:t>
              </a:r>
              <a:r>
                <a:rPr lang="fr-FR" sz="1800" i="1" dirty="0" smtClean="0"/>
                <a:t>route</a:t>
              </a:r>
              <a:r>
                <a:rPr lang="fr-FR" sz="1800" dirty="0" smtClean="0"/>
                <a:t>) et termes composés (par exemple, </a:t>
              </a:r>
              <a:r>
                <a:rPr lang="fr-FR" sz="1800" i="1" dirty="0" smtClean="0"/>
                <a:t>billet d'avion</a:t>
              </a:r>
              <a:r>
                <a:rPr lang="fr-FR" sz="1800" dirty="0" smtClean="0"/>
                <a:t>)).</a:t>
              </a:r>
            </a:p>
            <a:p>
              <a:pPr>
                <a:buFontTx/>
                <a:buChar char="-"/>
              </a:pPr>
              <a:endParaRPr lang="fr-FR" sz="1800" dirty="0" smtClean="0"/>
            </a:p>
            <a:p>
              <a:pPr>
                <a:buFontTx/>
                <a:buChar char="-"/>
              </a:pPr>
              <a:endParaRPr lang="fr-FR" sz="1800" dirty="0" smtClean="0"/>
            </a:p>
            <a:p>
              <a:endParaRPr lang="fr-FR" sz="1800" dirty="0" smtClean="0"/>
            </a:p>
            <a:p>
              <a:r>
                <a:rPr lang="fr-FR" sz="1800" b="1" i="1" dirty="0" smtClean="0">
                  <a:solidFill>
                    <a:srgbClr val="008000"/>
                  </a:solidFill>
                </a:rPr>
                <a:t> </a:t>
              </a:r>
            </a:p>
            <a:p>
              <a:endParaRPr lang="fr-FR" sz="1800" b="1" i="1" dirty="0" smtClean="0">
                <a:solidFill>
                  <a:srgbClr val="008000"/>
                </a:solidFill>
              </a:endParaRPr>
            </a:p>
            <a:p>
              <a:endParaRPr lang="fr-FR" sz="1800" b="1" i="1" dirty="0" smtClean="0">
                <a:solidFill>
                  <a:srgbClr val="008000"/>
                </a:solidFill>
              </a:endParaRPr>
            </a:p>
            <a:p>
              <a:endParaRPr lang="fr-FR" sz="1800" b="1" i="1" dirty="0" smtClean="0">
                <a:solidFill>
                  <a:srgbClr val="008000"/>
                </a:solidFill>
              </a:endParaRPr>
            </a:p>
            <a:p>
              <a:endParaRPr lang="en-US" sz="1800" i="1" dirty="0" smtClean="0"/>
            </a:p>
            <a:p>
              <a:endParaRPr lang="en-US" sz="1800" i="1" dirty="0" smtClean="0"/>
            </a:p>
          </p:txBody>
        </p:sp>
        <p:pic>
          <p:nvPicPr>
            <p:cNvPr id="5" name="Image 4" descr="Capture d’écran 2016-11-25 à 07.00.0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5800" y="1550149"/>
              <a:ext cx="3175000" cy="1502613"/>
            </a:xfrm>
            <a:prstGeom prst="rect">
              <a:avLst/>
            </a:prstGeom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11</a:t>
            </a:fld>
            <a:r>
              <a:rPr lang="fr-FR" smtClean="0"/>
              <a:t>/77</a:t>
            </a:r>
            <a:endParaRPr 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11" name="Grouper 10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6" name="Image 15" descr="logo_migrinter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39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400" b="1" dirty="0"/>
              <a:t>Fouilles de récits</a:t>
            </a:r>
            <a:endParaRPr lang="fr-FR" sz="24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446741" y="1208608"/>
            <a:ext cx="7770906" cy="4991980"/>
            <a:chOff x="457200" y="1121202"/>
            <a:chExt cx="8284534" cy="5257372"/>
          </a:xfrm>
        </p:grpSpPr>
        <p:sp>
          <p:nvSpPr>
            <p:cNvPr id="4" name="Rectangle 3"/>
            <p:cNvSpPr/>
            <p:nvPr/>
          </p:nvSpPr>
          <p:spPr>
            <a:xfrm>
              <a:off x="457200" y="1121202"/>
              <a:ext cx="8178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/>
                <a:t>Analyse des concepts </a:t>
              </a:r>
              <a:r>
                <a:rPr lang="fr-FR" sz="2000" b="1" dirty="0" err="1" smtClean="0"/>
                <a:t>intra-corpus</a:t>
              </a:r>
              <a:r>
                <a:rPr lang="fr-FR" sz="2000" b="1" dirty="0" smtClean="0"/>
                <a:t> et </a:t>
              </a:r>
              <a:r>
                <a:rPr lang="fr-FR" sz="2000" b="1" dirty="0" err="1" smtClean="0"/>
                <a:t>inter-corpus</a:t>
              </a:r>
              <a:endParaRPr lang="en-US" sz="2000" i="1" dirty="0" smtClean="0"/>
            </a:p>
          </p:txBody>
        </p:sp>
        <p:pic>
          <p:nvPicPr>
            <p:cNvPr id="5" name="Image 4" descr="Capture d’écran 2016-11-25 à 07.08.1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099" y="1676400"/>
              <a:ext cx="5728553" cy="2516188"/>
            </a:xfrm>
            <a:prstGeom prst="rect">
              <a:avLst/>
            </a:prstGeom>
          </p:spPr>
        </p:pic>
        <p:pic>
          <p:nvPicPr>
            <p:cNvPr id="6" name="Image 5" descr="Capture d’écran 2016-11-25 à 07.09.3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7100" y="4356100"/>
              <a:ext cx="6544634" cy="2022474"/>
            </a:xfrm>
            <a:prstGeom prst="rect">
              <a:avLst/>
            </a:prstGeom>
          </p:spPr>
        </p:pic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8" name="Grouper 7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9" name="Image 8" descr="logo_migrinter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31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13</a:t>
            </a:fld>
            <a:r>
              <a:rPr lang="fr-FR" smtClean="0"/>
              <a:t>/77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803400"/>
            <a:ext cx="7314348" cy="3352800"/>
          </a:xfrm>
          <a:prstGeom prst="rect">
            <a:avLst/>
          </a:prstGeom>
        </p:spPr>
      </p:pic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276352" y="816042"/>
            <a:ext cx="58293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Extraction des entités spatiales et temporelles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7" name="Grouper 6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2" name="Image 11" descr="logo_migrinter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79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e 189"/>
          <p:cNvGrpSpPr>
            <a:grpSpLocks/>
          </p:cNvGrpSpPr>
          <p:nvPr/>
        </p:nvGrpSpPr>
        <p:grpSpPr bwMode="auto">
          <a:xfrm>
            <a:off x="5845818" y="3644060"/>
            <a:ext cx="3074064" cy="2863850"/>
            <a:chOff x="1789269" y="276140"/>
            <a:chExt cx="4097178" cy="2864248"/>
          </a:xfrm>
        </p:grpSpPr>
        <p:grpSp>
          <p:nvGrpSpPr>
            <p:cNvPr id="4216" name="Groupe 54"/>
            <p:cNvGrpSpPr>
              <a:grpSpLocks/>
            </p:cNvGrpSpPr>
            <p:nvPr/>
          </p:nvGrpSpPr>
          <p:grpSpPr bwMode="auto">
            <a:xfrm>
              <a:off x="1789269" y="698465"/>
              <a:ext cx="2859576" cy="2441923"/>
              <a:chOff x="859551" y="1846290"/>
              <a:chExt cx="3364888" cy="2868146"/>
            </a:xfrm>
          </p:grpSpPr>
          <p:sp>
            <p:nvSpPr>
              <p:cNvPr id="56" name="Forme libre : forme 55"/>
              <p:cNvSpPr/>
              <p:nvPr/>
            </p:nvSpPr>
            <p:spPr>
              <a:xfrm>
                <a:off x="1432594" y="1846290"/>
                <a:ext cx="2109689" cy="1835564"/>
              </a:xfrm>
              <a:custGeom>
                <a:avLst/>
                <a:gdLst>
                  <a:gd name="connsiteX0" fmla="*/ 0 w 2109689"/>
                  <a:gd name="connsiteY0" fmla="*/ 917782 h 1835564"/>
                  <a:gd name="connsiteX1" fmla="*/ 1054845 w 2109689"/>
                  <a:gd name="connsiteY1" fmla="*/ 0 h 1835564"/>
                  <a:gd name="connsiteX2" fmla="*/ 2109690 w 2109689"/>
                  <a:gd name="connsiteY2" fmla="*/ 917782 h 1835564"/>
                  <a:gd name="connsiteX3" fmla="*/ 1054845 w 2109689"/>
                  <a:gd name="connsiteY3" fmla="*/ 1835564 h 1835564"/>
                  <a:gd name="connsiteX4" fmla="*/ 0 w 2109689"/>
                  <a:gd name="connsiteY4" fmla="*/ 917782 h 183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9689" h="1835564">
                    <a:moveTo>
                      <a:pt x="0" y="917782"/>
                    </a:moveTo>
                    <a:cubicBezTo>
                      <a:pt x="0" y="410905"/>
                      <a:pt x="472270" y="0"/>
                      <a:pt x="1054845" y="0"/>
                    </a:cubicBezTo>
                    <a:cubicBezTo>
                      <a:pt x="1637420" y="0"/>
                      <a:pt x="2109690" y="410905"/>
                      <a:pt x="2109690" y="917782"/>
                    </a:cubicBezTo>
                    <a:cubicBezTo>
                      <a:pt x="2109690" y="1424659"/>
                      <a:pt x="1637420" y="1835564"/>
                      <a:pt x="1054845" y="1835564"/>
                    </a:cubicBezTo>
                    <a:cubicBezTo>
                      <a:pt x="472270" y="1835564"/>
                      <a:pt x="0" y="1424659"/>
                      <a:pt x="0" y="917782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81292" tIns="321224" rIns="281292" bIns="688337" spcCol="1270" anchor="ctr"/>
              <a:lstStyle/>
              <a:p>
                <a:pPr algn="ctr" defTabSz="2889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6500" dirty="0"/>
              </a:p>
            </p:txBody>
          </p:sp>
          <p:sp>
            <p:nvSpPr>
              <p:cNvPr id="57" name="Forme libre : forme 56"/>
              <p:cNvSpPr/>
              <p:nvPr/>
            </p:nvSpPr>
            <p:spPr>
              <a:xfrm>
                <a:off x="2114750" y="2798673"/>
                <a:ext cx="2109689" cy="1835564"/>
              </a:xfrm>
              <a:custGeom>
                <a:avLst/>
                <a:gdLst>
                  <a:gd name="connsiteX0" fmla="*/ 0 w 2109689"/>
                  <a:gd name="connsiteY0" fmla="*/ 917782 h 1835564"/>
                  <a:gd name="connsiteX1" fmla="*/ 1054845 w 2109689"/>
                  <a:gd name="connsiteY1" fmla="*/ 0 h 1835564"/>
                  <a:gd name="connsiteX2" fmla="*/ 2109690 w 2109689"/>
                  <a:gd name="connsiteY2" fmla="*/ 917782 h 1835564"/>
                  <a:gd name="connsiteX3" fmla="*/ 1054845 w 2109689"/>
                  <a:gd name="connsiteY3" fmla="*/ 1835564 h 1835564"/>
                  <a:gd name="connsiteX4" fmla="*/ 0 w 2109689"/>
                  <a:gd name="connsiteY4" fmla="*/ 917782 h 183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9689" h="1835564">
                    <a:moveTo>
                      <a:pt x="0" y="917782"/>
                    </a:moveTo>
                    <a:cubicBezTo>
                      <a:pt x="0" y="410905"/>
                      <a:pt x="472270" y="0"/>
                      <a:pt x="1054845" y="0"/>
                    </a:cubicBezTo>
                    <a:cubicBezTo>
                      <a:pt x="1637420" y="0"/>
                      <a:pt x="2109690" y="410905"/>
                      <a:pt x="2109690" y="917782"/>
                    </a:cubicBezTo>
                    <a:cubicBezTo>
                      <a:pt x="2109690" y="1424659"/>
                      <a:pt x="1637420" y="1835564"/>
                      <a:pt x="1054845" y="1835564"/>
                    </a:cubicBezTo>
                    <a:cubicBezTo>
                      <a:pt x="472270" y="1835564"/>
                      <a:pt x="0" y="1424659"/>
                      <a:pt x="0" y="917782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8210934"/>
                  <a:satOff val="-2130"/>
                  <a:lumOff val="2353"/>
                  <a:alphaOff val="0"/>
                </a:schemeClr>
              </a:fillRef>
              <a:effectRef idx="0">
                <a:schemeClr val="accent3">
                  <a:alpha val="50000"/>
                  <a:hueOff val="8210934"/>
                  <a:satOff val="-2130"/>
                  <a:lumOff val="2353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645213" tIns="474188" rIns="198663" bIns="351816" spcCol="1270" anchor="ctr"/>
              <a:lstStyle/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i="1" dirty="0"/>
                  <a:t>   </a:t>
                </a:r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/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i="1" dirty="0"/>
                  <a:t>   </a:t>
                </a:r>
                <a:endParaRPr lang="fr-FR" sz="1400" b="1" i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58" name="Forme libre : forme 57"/>
              <p:cNvSpPr/>
              <p:nvPr/>
            </p:nvSpPr>
            <p:spPr>
              <a:xfrm>
                <a:off x="859551" y="2878872"/>
                <a:ext cx="2109689" cy="1835564"/>
              </a:xfrm>
              <a:custGeom>
                <a:avLst/>
                <a:gdLst>
                  <a:gd name="connsiteX0" fmla="*/ 0 w 2109689"/>
                  <a:gd name="connsiteY0" fmla="*/ 917782 h 1835564"/>
                  <a:gd name="connsiteX1" fmla="*/ 1054845 w 2109689"/>
                  <a:gd name="connsiteY1" fmla="*/ 0 h 1835564"/>
                  <a:gd name="connsiteX2" fmla="*/ 2109690 w 2109689"/>
                  <a:gd name="connsiteY2" fmla="*/ 917782 h 1835564"/>
                  <a:gd name="connsiteX3" fmla="*/ 1054845 w 2109689"/>
                  <a:gd name="connsiteY3" fmla="*/ 1835564 h 1835564"/>
                  <a:gd name="connsiteX4" fmla="*/ 0 w 2109689"/>
                  <a:gd name="connsiteY4" fmla="*/ 917782 h 183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9689" h="1835564">
                    <a:moveTo>
                      <a:pt x="0" y="917782"/>
                    </a:moveTo>
                    <a:cubicBezTo>
                      <a:pt x="0" y="410905"/>
                      <a:pt x="472270" y="0"/>
                      <a:pt x="1054845" y="0"/>
                    </a:cubicBezTo>
                    <a:cubicBezTo>
                      <a:pt x="1637420" y="0"/>
                      <a:pt x="2109690" y="410905"/>
                      <a:pt x="2109690" y="917782"/>
                    </a:cubicBezTo>
                    <a:cubicBezTo>
                      <a:pt x="2109690" y="1424659"/>
                      <a:pt x="1637420" y="1835564"/>
                      <a:pt x="1054845" y="1835564"/>
                    </a:cubicBezTo>
                    <a:cubicBezTo>
                      <a:pt x="472270" y="1835564"/>
                      <a:pt x="0" y="1424659"/>
                      <a:pt x="0" y="917782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6421869"/>
                  <a:satOff val="-4260"/>
                  <a:lumOff val="4706"/>
                  <a:alphaOff val="0"/>
                </a:schemeClr>
              </a:fillRef>
              <a:effectRef idx="0">
                <a:schemeClr val="accent3">
                  <a:alpha val="50000"/>
                  <a:hueOff val="16421869"/>
                  <a:satOff val="-4260"/>
                  <a:lumOff val="4706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98662" tIns="474188" rIns="645214" bIns="351816" spcCol="1270" anchor="ctr"/>
              <a:lstStyle/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/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/>
              </a:p>
            </p:txBody>
          </p:sp>
        </p:grpSp>
        <p:sp>
          <p:nvSpPr>
            <p:cNvPr id="4217" name="ZoneTexte 4"/>
            <p:cNvSpPr txBox="1">
              <a:spLocks noChangeArrowheads="1"/>
            </p:cNvSpPr>
            <p:nvPr/>
          </p:nvSpPr>
          <p:spPr bwMode="auto">
            <a:xfrm>
              <a:off x="3549152" y="1233790"/>
              <a:ext cx="626193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child</a:t>
              </a:r>
            </a:p>
          </p:txBody>
        </p:sp>
        <p:sp>
          <p:nvSpPr>
            <p:cNvPr id="4218" name="ZoneTexte 5"/>
            <p:cNvSpPr txBox="1">
              <a:spLocks noChangeArrowheads="1"/>
            </p:cNvSpPr>
            <p:nvPr/>
          </p:nvSpPr>
          <p:spPr bwMode="auto">
            <a:xfrm>
              <a:off x="2490505" y="1083320"/>
              <a:ext cx="801755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mother</a:t>
              </a:r>
            </a:p>
          </p:txBody>
        </p:sp>
        <p:sp>
          <p:nvSpPr>
            <p:cNvPr id="4219" name="ZoneTexte 6"/>
            <p:cNvSpPr txBox="1">
              <a:spLocks noChangeArrowheads="1"/>
            </p:cNvSpPr>
            <p:nvPr/>
          </p:nvSpPr>
          <p:spPr bwMode="auto">
            <a:xfrm>
              <a:off x="2942916" y="842794"/>
              <a:ext cx="654134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sister</a:t>
              </a:r>
            </a:p>
          </p:txBody>
        </p:sp>
        <p:sp>
          <p:nvSpPr>
            <p:cNvPr id="4220" name="ZoneTexte 7"/>
            <p:cNvSpPr txBox="1">
              <a:spLocks noChangeArrowheads="1"/>
            </p:cNvSpPr>
            <p:nvPr/>
          </p:nvSpPr>
          <p:spPr bwMode="auto">
            <a:xfrm>
              <a:off x="3192359" y="1009470"/>
              <a:ext cx="615845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wife</a:t>
              </a:r>
            </a:p>
          </p:txBody>
        </p:sp>
        <p:sp>
          <p:nvSpPr>
            <p:cNvPr id="4221" name="ZoneTexte 8"/>
            <p:cNvSpPr txBox="1">
              <a:spLocks noChangeArrowheads="1"/>
            </p:cNvSpPr>
            <p:nvPr/>
          </p:nvSpPr>
          <p:spPr bwMode="auto">
            <a:xfrm>
              <a:off x="2903216" y="1267831"/>
              <a:ext cx="878536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nephew</a:t>
              </a:r>
            </a:p>
          </p:txBody>
        </p:sp>
        <p:sp>
          <p:nvSpPr>
            <p:cNvPr id="4222" name="ZoneTexte 9"/>
            <p:cNvSpPr txBox="1">
              <a:spLocks noChangeArrowheads="1"/>
            </p:cNvSpPr>
            <p:nvPr/>
          </p:nvSpPr>
          <p:spPr bwMode="auto">
            <a:xfrm>
              <a:off x="2977670" y="1948923"/>
              <a:ext cx="801855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0000"/>
                  </a:solidFill>
                </a:rPr>
                <a:t>famille</a:t>
              </a:r>
            </a:p>
          </p:txBody>
        </p:sp>
        <p:sp>
          <p:nvSpPr>
            <p:cNvPr id="4223" name="ZoneTexte 10"/>
            <p:cNvSpPr txBox="1">
              <a:spLocks noChangeArrowheads="1"/>
            </p:cNvSpPr>
            <p:nvPr/>
          </p:nvSpPr>
          <p:spPr bwMode="auto">
            <a:xfrm>
              <a:off x="3023987" y="1807732"/>
              <a:ext cx="656137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0000"/>
                  </a:solidFill>
                </a:rPr>
                <a:t>frère</a:t>
              </a:r>
            </a:p>
          </p:txBody>
        </p:sp>
        <p:sp>
          <p:nvSpPr>
            <p:cNvPr id="4224" name="ZoneTexte 11"/>
            <p:cNvSpPr txBox="1">
              <a:spLocks noChangeArrowheads="1"/>
            </p:cNvSpPr>
            <p:nvPr/>
          </p:nvSpPr>
          <p:spPr bwMode="auto">
            <a:xfrm>
              <a:off x="2255333" y="1577685"/>
              <a:ext cx="1489278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grands-parents</a:t>
              </a:r>
            </a:p>
          </p:txBody>
        </p:sp>
        <p:sp>
          <p:nvSpPr>
            <p:cNvPr id="4225" name="ZoneTexte 12"/>
            <p:cNvSpPr txBox="1">
              <a:spLocks noChangeArrowheads="1"/>
            </p:cNvSpPr>
            <p:nvPr/>
          </p:nvSpPr>
          <p:spPr bwMode="auto">
            <a:xfrm>
              <a:off x="2942916" y="2233731"/>
              <a:ext cx="857037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parents</a:t>
              </a:r>
            </a:p>
          </p:txBody>
        </p:sp>
        <p:sp>
          <p:nvSpPr>
            <p:cNvPr id="4226" name="ZoneTexte 13"/>
            <p:cNvSpPr txBox="1">
              <a:spLocks noChangeArrowheads="1"/>
            </p:cNvSpPr>
            <p:nvPr/>
          </p:nvSpPr>
          <p:spPr bwMode="auto">
            <a:xfrm>
              <a:off x="2490505" y="1702466"/>
              <a:ext cx="632702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père</a:t>
              </a:r>
            </a:p>
          </p:txBody>
        </p:sp>
        <p:sp>
          <p:nvSpPr>
            <p:cNvPr id="4227" name="ZoneTexte 14"/>
            <p:cNvSpPr txBox="1">
              <a:spLocks noChangeArrowheads="1"/>
            </p:cNvSpPr>
            <p:nvPr/>
          </p:nvSpPr>
          <p:spPr bwMode="auto">
            <a:xfrm>
              <a:off x="3442479" y="1641057"/>
              <a:ext cx="609367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mari</a:t>
              </a:r>
            </a:p>
          </p:txBody>
        </p:sp>
        <p:sp>
          <p:nvSpPr>
            <p:cNvPr id="4228" name="ZoneTexte 15"/>
            <p:cNvSpPr txBox="1">
              <a:spLocks noChangeArrowheads="1"/>
            </p:cNvSpPr>
            <p:nvPr/>
          </p:nvSpPr>
          <p:spPr bwMode="auto">
            <a:xfrm>
              <a:off x="1859701" y="2063082"/>
              <a:ext cx="1220078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grand-frère</a:t>
              </a:r>
            </a:p>
          </p:txBody>
        </p:sp>
        <p:sp>
          <p:nvSpPr>
            <p:cNvPr id="4229" name="ZoneTexte 16"/>
            <p:cNvSpPr txBox="1">
              <a:spLocks noChangeArrowheads="1"/>
            </p:cNvSpPr>
            <p:nvPr/>
          </p:nvSpPr>
          <p:spPr bwMode="auto">
            <a:xfrm>
              <a:off x="3931553" y="1811191"/>
              <a:ext cx="823086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cousine</a:t>
              </a:r>
            </a:p>
          </p:txBody>
        </p:sp>
        <p:sp>
          <p:nvSpPr>
            <p:cNvPr id="4230" name="ZoneTexte 17"/>
            <p:cNvSpPr txBox="1">
              <a:spLocks noChangeArrowheads="1"/>
            </p:cNvSpPr>
            <p:nvPr/>
          </p:nvSpPr>
          <p:spPr bwMode="auto">
            <a:xfrm>
              <a:off x="2541121" y="1831005"/>
              <a:ext cx="664951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oncle</a:t>
              </a:r>
            </a:p>
          </p:txBody>
        </p:sp>
        <p:sp>
          <p:nvSpPr>
            <p:cNvPr id="4231" name="ZoneTexte 44"/>
            <p:cNvSpPr txBox="1">
              <a:spLocks noChangeArrowheads="1"/>
            </p:cNvSpPr>
            <p:nvPr/>
          </p:nvSpPr>
          <p:spPr bwMode="auto">
            <a:xfrm>
              <a:off x="1929225" y="276140"/>
              <a:ext cx="3957222" cy="30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400" b="1" dirty="0"/>
                <a:t>FAMILLE ET RESEAUX DE SOLIDARITE</a:t>
              </a:r>
            </a:p>
          </p:txBody>
        </p:sp>
        <p:sp>
          <p:nvSpPr>
            <p:cNvPr id="4232" name="ZoneTexte 80"/>
            <p:cNvSpPr txBox="1">
              <a:spLocks noChangeArrowheads="1"/>
            </p:cNvSpPr>
            <p:nvPr/>
          </p:nvSpPr>
          <p:spPr bwMode="auto">
            <a:xfrm>
              <a:off x="3704986" y="1997680"/>
              <a:ext cx="1276996" cy="40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équipage</a:t>
              </a:r>
            </a:p>
            <a:p>
              <a:r>
                <a:rPr lang="fr-FR" sz="800"/>
                <a:t>capitaine-pêcheurs</a:t>
              </a:r>
            </a:p>
          </p:txBody>
        </p:sp>
        <p:sp>
          <p:nvSpPr>
            <p:cNvPr id="4233" name="ZoneTexte 85"/>
            <p:cNvSpPr txBox="1">
              <a:spLocks noChangeArrowheads="1"/>
            </p:cNvSpPr>
            <p:nvPr/>
          </p:nvSpPr>
          <p:spPr bwMode="auto">
            <a:xfrm>
              <a:off x="2604589" y="2491301"/>
              <a:ext cx="1288580" cy="40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1200">
                  <a:solidFill>
                    <a:srgbClr val="FFC000"/>
                  </a:solidFill>
                </a:rPr>
                <a:t>compatriotes</a:t>
              </a:r>
            </a:p>
            <a:p>
              <a:pPr algn="ctr"/>
              <a:r>
                <a:rPr lang="fr-FR" sz="800">
                  <a:solidFill>
                    <a:srgbClr val="FFC000"/>
                  </a:solidFill>
                </a:rPr>
                <a:t>par nationalité</a:t>
              </a:r>
            </a:p>
          </p:txBody>
        </p:sp>
        <p:sp>
          <p:nvSpPr>
            <p:cNvPr id="4234" name="ZoneTexte 86"/>
            <p:cNvSpPr txBox="1">
              <a:spLocks noChangeArrowheads="1"/>
            </p:cNvSpPr>
            <p:nvPr/>
          </p:nvSpPr>
          <p:spPr bwMode="auto">
            <a:xfrm>
              <a:off x="2838015" y="2351648"/>
              <a:ext cx="1254429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compagnons</a:t>
              </a:r>
            </a:p>
          </p:txBody>
        </p:sp>
        <p:sp>
          <p:nvSpPr>
            <p:cNvPr id="4235" name="ZoneTexte 87"/>
            <p:cNvSpPr txBox="1">
              <a:spLocks noChangeArrowheads="1"/>
            </p:cNvSpPr>
            <p:nvPr/>
          </p:nvSpPr>
          <p:spPr bwMode="auto">
            <a:xfrm>
              <a:off x="3727688" y="2351647"/>
              <a:ext cx="1070455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passagers</a:t>
              </a:r>
            </a:p>
          </p:txBody>
        </p:sp>
        <p:sp>
          <p:nvSpPr>
            <p:cNvPr id="4236" name="ZoneTexte 88"/>
            <p:cNvSpPr txBox="1">
              <a:spLocks noChangeArrowheads="1"/>
            </p:cNvSpPr>
            <p:nvPr/>
          </p:nvSpPr>
          <p:spPr bwMode="auto">
            <a:xfrm>
              <a:off x="3361914" y="2593135"/>
              <a:ext cx="925439" cy="40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1200"/>
                <a:t>disciples</a:t>
              </a:r>
            </a:p>
            <a:p>
              <a:pPr algn="ctr"/>
              <a:r>
                <a:rPr lang="fr-FR" sz="800"/>
                <a:t>(marabout)</a:t>
              </a:r>
            </a:p>
          </p:txBody>
        </p:sp>
        <p:sp>
          <p:nvSpPr>
            <p:cNvPr id="4237" name="ZoneTexte 89"/>
            <p:cNvSpPr txBox="1">
              <a:spLocks noChangeArrowheads="1"/>
            </p:cNvSpPr>
            <p:nvPr/>
          </p:nvSpPr>
          <p:spPr bwMode="auto">
            <a:xfrm>
              <a:off x="2142844" y="2616777"/>
              <a:ext cx="620184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filles</a:t>
              </a:r>
            </a:p>
          </p:txBody>
        </p:sp>
        <p:sp>
          <p:nvSpPr>
            <p:cNvPr id="4238" name="ZoneTexte 90"/>
            <p:cNvSpPr txBox="1">
              <a:spLocks noChangeArrowheads="1"/>
            </p:cNvSpPr>
            <p:nvPr/>
          </p:nvSpPr>
          <p:spPr bwMode="auto">
            <a:xfrm>
              <a:off x="2427841" y="2487854"/>
              <a:ext cx="731250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clients</a:t>
              </a:r>
            </a:p>
          </p:txBody>
        </p:sp>
        <p:sp>
          <p:nvSpPr>
            <p:cNvPr id="4239" name="ZoneTexte 91"/>
            <p:cNvSpPr txBox="1">
              <a:spLocks noChangeArrowheads="1"/>
            </p:cNvSpPr>
            <p:nvPr/>
          </p:nvSpPr>
          <p:spPr bwMode="auto">
            <a:xfrm>
              <a:off x="2132253" y="2244736"/>
              <a:ext cx="1075863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voyageurs</a:t>
              </a:r>
            </a:p>
          </p:txBody>
        </p:sp>
        <p:sp>
          <p:nvSpPr>
            <p:cNvPr id="4240" name="ZoneTexte 92"/>
            <p:cNvSpPr txBox="1">
              <a:spLocks noChangeArrowheads="1"/>
            </p:cNvSpPr>
            <p:nvPr/>
          </p:nvSpPr>
          <p:spPr bwMode="auto">
            <a:xfrm>
              <a:off x="2176547" y="2779544"/>
              <a:ext cx="1489580" cy="27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gens-personnes</a:t>
              </a:r>
            </a:p>
          </p:txBody>
        </p:sp>
      </p:grpSp>
      <p:grpSp>
        <p:nvGrpSpPr>
          <p:cNvPr id="4098" name="Groupe 188"/>
          <p:cNvGrpSpPr>
            <a:grpSpLocks/>
          </p:cNvGrpSpPr>
          <p:nvPr/>
        </p:nvGrpSpPr>
        <p:grpSpPr bwMode="auto">
          <a:xfrm>
            <a:off x="580255" y="3963708"/>
            <a:ext cx="2265331" cy="1681163"/>
            <a:chOff x="305478" y="2977386"/>
            <a:chExt cx="3021348" cy="1681058"/>
          </a:xfrm>
        </p:grpSpPr>
        <p:grpSp>
          <p:nvGrpSpPr>
            <p:cNvPr id="4205" name="Groupe 186"/>
            <p:cNvGrpSpPr>
              <a:grpSpLocks/>
            </p:cNvGrpSpPr>
            <p:nvPr/>
          </p:nvGrpSpPr>
          <p:grpSpPr bwMode="auto">
            <a:xfrm>
              <a:off x="357881" y="3298707"/>
              <a:ext cx="2968945" cy="1359737"/>
              <a:chOff x="685615" y="3212075"/>
              <a:chExt cx="2968945" cy="1359737"/>
            </a:xfrm>
          </p:grpSpPr>
          <p:grpSp>
            <p:nvGrpSpPr>
              <p:cNvPr id="4207" name="Groupe 183"/>
              <p:cNvGrpSpPr>
                <a:grpSpLocks/>
              </p:cNvGrpSpPr>
              <p:nvPr/>
            </p:nvGrpSpPr>
            <p:grpSpPr bwMode="auto">
              <a:xfrm>
                <a:off x="685615" y="3212075"/>
                <a:ext cx="2395830" cy="461636"/>
                <a:chOff x="685615" y="3212075"/>
                <a:chExt cx="2395830" cy="461636"/>
              </a:xfrm>
            </p:grpSpPr>
            <p:sp>
              <p:nvSpPr>
                <p:cNvPr id="178" name="Ellipse 177"/>
                <p:cNvSpPr/>
                <p:nvPr/>
              </p:nvSpPr>
              <p:spPr>
                <a:xfrm>
                  <a:off x="685615" y="3254269"/>
                  <a:ext cx="406522" cy="376213"/>
                </a:xfrm>
                <a:prstGeom prst="ellipse">
                  <a:avLst/>
                </a:prstGeom>
                <a:no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215" name="ZoneTexte 180"/>
                <p:cNvSpPr txBox="1">
                  <a:spLocks noChangeArrowheads="1"/>
                </p:cNvSpPr>
                <p:nvPr/>
              </p:nvSpPr>
              <p:spPr bwMode="auto">
                <a:xfrm>
                  <a:off x="1116620" y="3212075"/>
                  <a:ext cx="1964825" cy="461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fr-FR" sz="1200"/>
                    <a:t>Corridor des Balkans</a:t>
                  </a:r>
                </a:p>
                <a:p>
                  <a:r>
                    <a:rPr lang="fr-FR" sz="1200" i="1"/>
                    <a:t>Demandeurs d’asile</a:t>
                  </a:r>
                </a:p>
              </p:txBody>
            </p:sp>
          </p:grpSp>
          <p:grpSp>
            <p:nvGrpSpPr>
              <p:cNvPr id="4208" name="Groupe 184"/>
              <p:cNvGrpSpPr>
                <a:grpSpLocks/>
              </p:cNvGrpSpPr>
              <p:nvPr/>
            </p:nvGrpSpPr>
            <p:grpSpPr bwMode="auto">
              <a:xfrm>
                <a:off x="685615" y="3722526"/>
                <a:ext cx="2968945" cy="461636"/>
                <a:chOff x="685615" y="3722526"/>
                <a:chExt cx="2968945" cy="461636"/>
              </a:xfrm>
            </p:grpSpPr>
            <p:sp>
              <p:nvSpPr>
                <p:cNvPr id="179" name="Ellipse 178"/>
                <p:cNvSpPr/>
                <p:nvPr/>
              </p:nvSpPr>
              <p:spPr>
                <a:xfrm>
                  <a:off x="685615" y="3765412"/>
                  <a:ext cx="406522" cy="376213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213" name="ZoneTexte 181"/>
                <p:cNvSpPr txBox="1">
                  <a:spLocks noChangeArrowheads="1"/>
                </p:cNvSpPr>
                <p:nvPr/>
              </p:nvSpPr>
              <p:spPr bwMode="auto">
                <a:xfrm>
                  <a:off x="1116620" y="3722526"/>
                  <a:ext cx="2537940" cy="461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fr-FR" sz="1200" dirty="0"/>
                    <a:t>Voies maritimes - Atlantique</a:t>
                  </a:r>
                </a:p>
                <a:p>
                  <a:r>
                    <a:rPr lang="fr-FR" sz="1200" i="1" dirty="0"/>
                    <a:t>Migrants économiques</a:t>
                  </a:r>
                </a:p>
              </p:txBody>
            </p:sp>
          </p:grpSp>
          <p:grpSp>
            <p:nvGrpSpPr>
              <p:cNvPr id="4209" name="Groupe 185"/>
              <p:cNvGrpSpPr>
                <a:grpSpLocks/>
              </p:cNvGrpSpPr>
              <p:nvPr/>
            </p:nvGrpSpPr>
            <p:grpSpPr bwMode="auto">
              <a:xfrm>
                <a:off x="685615" y="4100972"/>
                <a:ext cx="2797491" cy="470840"/>
                <a:chOff x="685615" y="4100972"/>
                <a:chExt cx="2797491" cy="470840"/>
              </a:xfrm>
            </p:grpSpPr>
            <p:sp>
              <p:nvSpPr>
                <p:cNvPr id="180" name="Ellipse 179"/>
                <p:cNvSpPr/>
                <p:nvPr/>
              </p:nvSpPr>
              <p:spPr>
                <a:xfrm>
                  <a:off x="685615" y="4195597"/>
                  <a:ext cx="406522" cy="376215"/>
                </a:xfrm>
                <a:prstGeom prst="ellipse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211" name="ZoneTexte 182"/>
                <p:cNvSpPr txBox="1">
                  <a:spLocks noChangeArrowheads="1"/>
                </p:cNvSpPr>
                <p:nvPr/>
              </p:nvSpPr>
              <p:spPr bwMode="auto">
                <a:xfrm>
                  <a:off x="1102993" y="4100972"/>
                  <a:ext cx="2380113" cy="461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fr-FR" sz="1200"/>
                    <a:t>Transsahariennes</a:t>
                  </a:r>
                </a:p>
                <a:p>
                  <a:r>
                    <a:rPr lang="fr-FR" sz="1200" i="1"/>
                    <a:t>Mineur(e)s étrangers isolés</a:t>
                  </a:r>
                </a:p>
              </p:txBody>
            </p:sp>
          </p:grpSp>
        </p:grpSp>
        <p:sp>
          <p:nvSpPr>
            <p:cNvPr id="4206" name="ZoneTexte 187"/>
            <p:cNvSpPr txBox="1">
              <a:spLocks noChangeArrowheads="1"/>
            </p:cNvSpPr>
            <p:nvPr/>
          </p:nvSpPr>
          <p:spPr bwMode="auto">
            <a:xfrm>
              <a:off x="305478" y="2977386"/>
              <a:ext cx="1972145" cy="27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Routes et populations</a:t>
              </a:r>
            </a:p>
          </p:txBody>
        </p:sp>
      </p:grpSp>
      <p:sp>
        <p:nvSpPr>
          <p:cNvPr id="4184" name="ZoneTexte 45"/>
          <p:cNvSpPr txBox="1">
            <a:spLocks noChangeArrowheads="1"/>
          </p:cNvSpPr>
          <p:nvPr/>
        </p:nvSpPr>
        <p:spPr bwMode="auto">
          <a:xfrm>
            <a:off x="1086229" y="138113"/>
            <a:ext cx="1688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400" b="1"/>
              <a:t>AUTORITES ET ONG</a:t>
            </a:r>
          </a:p>
        </p:txBody>
      </p:sp>
      <p:grpSp>
        <p:nvGrpSpPr>
          <p:cNvPr id="4186" name="Groupe 81"/>
          <p:cNvGrpSpPr>
            <a:grpSpLocks/>
          </p:cNvGrpSpPr>
          <p:nvPr/>
        </p:nvGrpSpPr>
        <p:grpSpPr bwMode="auto">
          <a:xfrm>
            <a:off x="539354" y="573216"/>
            <a:ext cx="2144663" cy="2441447"/>
            <a:chOff x="4677053" y="980937"/>
            <a:chExt cx="3364888" cy="2868146"/>
          </a:xfrm>
        </p:grpSpPr>
        <p:sp>
          <p:nvSpPr>
            <p:cNvPr id="83" name="Forme libre : forme 82"/>
            <p:cNvSpPr/>
            <p:nvPr/>
          </p:nvSpPr>
          <p:spPr>
            <a:xfrm>
              <a:off x="5250096" y="980937"/>
              <a:ext cx="2109689" cy="1835564"/>
            </a:xfrm>
            <a:custGeom>
              <a:avLst/>
              <a:gdLst>
                <a:gd name="connsiteX0" fmla="*/ 0 w 2109689"/>
                <a:gd name="connsiteY0" fmla="*/ 917782 h 1835564"/>
                <a:gd name="connsiteX1" fmla="*/ 1054845 w 2109689"/>
                <a:gd name="connsiteY1" fmla="*/ 0 h 1835564"/>
                <a:gd name="connsiteX2" fmla="*/ 2109690 w 2109689"/>
                <a:gd name="connsiteY2" fmla="*/ 917782 h 1835564"/>
                <a:gd name="connsiteX3" fmla="*/ 1054845 w 2109689"/>
                <a:gd name="connsiteY3" fmla="*/ 1835564 h 1835564"/>
                <a:gd name="connsiteX4" fmla="*/ 0 w 2109689"/>
                <a:gd name="connsiteY4" fmla="*/ 917782 h 183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9689" h="1835564">
                  <a:moveTo>
                    <a:pt x="0" y="917782"/>
                  </a:moveTo>
                  <a:cubicBezTo>
                    <a:pt x="0" y="410905"/>
                    <a:pt x="472270" y="0"/>
                    <a:pt x="1054845" y="0"/>
                  </a:cubicBezTo>
                  <a:cubicBezTo>
                    <a:pt x="1637420" y="0"/>
                    <a:pt x="2109690" y="410905"/>
                    <a:pt x="2109690" y="917782"/>
                  </a:cubicBezTo>
                  <a:cubicBezTo>
                    <a:pt x="2109690" y="1424659"/>
                    <a:pt x="1637420" y="1835564"/>
                    <a:pt x="1054845" y="1835564"/>
                  </a:cubicBezTo>
                  <a:cubicBezTo>
                    <a:pt x="472270" y="1835564"/>
                    <a:pt x="0" y="1424659"/>
                    <a:pt x="0" y="91778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81292" tIns="321224" rIns="281292" bIns="688337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6500" dirty="0"/>
            </a:p>
          </p:txBody>
        </p:sp>
        <p:sp>
          <p:nvSpPr>
            <p:cNvPr id="84" name="Forme libre : forme 83"/>
            <p:cNvSpPr/>
            <p:nvPr/>
          </p:nvSpPr>
          <p:spPr>
            <a:xfrm>
              <a:off x="5932252" y="1933320"/>
              <a:ext cx="2109689" cy="1835564"/>
            </a:xfrm>
            <a:custGeom>
              <a:avLst/>
              <a:gdLst>
                <a:gd name="connsiteX0" fmla="*/ 0 w 2109689"/>
                <a:gd name="connsiteY0" fmla="*/ 917782 h 1835564"/>
                <a:gd name="connsiteX1" fmla="*/ 1054845 w 2109689"/>
                <a:gd name="connsiteY1" fmla="*/ 0 h 1835564"/>
                <a:gd name="connsiteX2" fmla="*/ 2109690 w 2109689"/>
                <a:gd name="connsiteY2" fmla="*/ 917782 h 1835564"/>
                <a:gd name="connsiteX3" fmla="*/ 1054845 w 2109689"/>
                <a:gd name="connsiteY3" fmla="*/ 1835564 h 1835564"/>
                <a:gd name="connsiteX4" fmla="*/ 0 w 2109689"/>
                <a:gd name="connsiteY4" fmla="*/ 917782 h 183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9689" h="1835564">
                  <a:moveTo>
                    <a:pt x="0" y="917782"/>
                  </a:moveTo>
                  <a:cubicBezTo>
                    <a:pt x="0" y="410905"/>
                    <a:pt x="472270" y="0"/>
                    <a:pt x="1054845" y="0"/>
                  </a:cubicBezTo>
                  <a:cubicBezTo>
                    <a:pt x="1637420" y="0"/>
                    <a:pt x="2109690" y="410905"/>
                    <a:pt x="2109690" y="917782"/>
                  </a:cubicBezTo>
                  <a:cubicBezTo>
                    <a:pt x="2109690" y="1424659"/>
                    <a:pt x="1637420" y="1835564"/>
                    <a:pt x="1054845" y="1835564"/>
                  </a:cubicBezTo>
                  <a:cubicBezTo>
                    <a:pt x="472270" y="1835564"/>
                    <a:pt x="0" y="1424659"/>
                    <a:pt x="0" y="91778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8210934"/>
                <a:satOff val="-2130"/>
                <a:lumOff val="2353"/>
                <a:alphaOff val="0"/>
              </a:schemeClr>
            </a:fillRef>
            <a:effectRef idx="0">
              <a:schemeClr val="accent3">
                <a:alpha val="50000"/>
                <a:hueOff val="8210934"/>
                <a:satOff val="-2130"/>
                <a:lumOff val="2353"/>
                <a:alphaOff val="0"/>
              </a:schemeClr>
            </a:effectRef>
            <a:fontRef idx="minor">
              <a:schemeClr val="tx1"/>
            </a:fontRef>
          </p:style>
          <p:txBody>
            <a:bodyPr lIns="645213" tIns="474188" rIns="198663" bIns="351816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i="1" dirty="0"/>
                <a:t>  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400" b="1" i="1" dirty="0"/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i="1" dirty="0"/>
                <a:t>   </a:t>
              </a:r>
              <a:endParaRPr lang="fr-FR" sz="1400" b="1" i="1" dirty="0">
                <a:solidFill>
                  <a:srgbClr val="92D050"/>
                </a:solidFill>
              </a:endParaRPr>
            </a:p>
          </p:txBody>
        </p:sp>
        <p:sp>
          <p:nvSpPr>
            <p:cNvPr id="85" name="Forme libre : forme 84"/>
            <p:cNvSpPr/>
            <p:nvPr/>
          </p:nvSpPr>
          <p:spPr>
            <a:xfrm>
              <a:off x="4677053" y="2013519"/>
              <a:ext cx="2109689" cy="1835564"/>
            </a:xfrm>
            <a:custGeom>
              <a:avLst/>
              <a:gdLst>
                <a:gd name="connsiteX0" fmla="*/ 0 w 2109689"/>
                <a:gd name="connsiteY0" fmla="*/ 917782 h 1835564"/>
                <a:gd name="connsiteX1" fmla="*/ 1054845 w 2109689"/>
                <a:gd name="connsiteY1" fmla="*/ 0 h 1835564"/>
                <a:gd name="connsiteX2" fmla="*/ 2109690 w 2109689"/>
                <a:gd name="connsiteY2" fmla="*/ 917782 h 1835564"/>
                <a:gd name="connsiteX3" fmla="*/ 1054845 w 2109689"/>
                <a:gd name="connsiteY3" fmla="*/ 1835564 h 1835564"/>
                <a:gd name="connsiteX4" fmla="*/ 0 w 2109689"/>
                <a:gd name="connsiteY4" fmla="*/ 917782 h 183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9689" h="1835564">
                  <a:moveTo>
                    <a:pt x="0" y="917782"/>
                  </a:moveTo>
                  <a:cubicBezTo>
                    <a:pt x="0" y="410905"/>
                    <a:pt x="472270" y="0"/>
                    <a:pt x="1054845" y="0"/>
                  </a:cubicBezTo>
                  <a:cubicBezTo>
                    <a:pt x="1637420" y="0"/>
                    <a:pt x="2109690" y="410905"/>
                    <a:pt x="2109690" y="917782"/>
                  </a:cubicBezTo>
                  <a:cubicBezTo>
                    <a:pt x="2109690" y="1424659"/>
                    <a:pt x="1637420" y="1835564"/>
                    <a:pt x="1054845" y="1835564"/>
                  </a:cubicBezTo>
                  <a:cubicBezTo>
                    <a:pt x="472270" y="1835564"/>
                    <a:pt x="0" y="1424659"/>
                    <a:pt x="0" y="91778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6421869"/>
                <a:satOff val="-4260"/>
                <a:lumOff val="4706"/>
                <a:alphaOff val="0"/>
              </a:schemeClr>
            </a:fillRef>
            <a:effectRef idx="0">
              <a:schemeClr val="accent3">
                <a:alpha val="50000"/>
                <a:hueOff val="16421869"/>
                <a:satOff val="-4260"/>
                <a:lumOff val="4706"/>
                <a:alphaOff val="0"/>
              </a:schemeClr>
            </a:effectRef>
            <a:fontRef idx="minor">
              <a:schemeClr val="tx1"/>
            </a:fontRef>
          </p:style>
          <p:txBody>
            <a:bodyPr lIns="198662" tIns="474188" rIns="645214" bIns="351816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400" b="1" i="1" dirty="0"/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400" b="1" i="1" dirty="0"/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400" b="1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187" name="ZoneTexte 37"/>
          <p:cNvSpPr txBox="1">
            <a:spLocks noChangeArrowheads="1"/>
          </p:cNvSpPr>
          <p:nvPr/>
        </p:nvSpPr>
        <p:spPr bwMode="auto">
          <a:xfrm>
            <a:off x="1337016" y="1789273"/>
            <a:ext cx="534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 dirty="0">
                <a:solidFill>
                  <a:srgbClr val="FF0000"/>
                </a:solidFill>
              </a:rPr>
              <a:t>Police</a:t>
            </a:r>
          </a:p>
        </p:txBody>
      </p:sp>
      <p:sp>
        <p:nvSpPr>
          <p:cNvPr id="4188" name="ZoneTexte 38"/>
          <p:cNvSpPr txBox="1">
            <a:spLocks noChangeArrowheads="1"/>
          </p:cNvSpPr>
          <p:nvPr/>
        </p:nvSpPr>
        <p:spPr bwMode="auto">
          <a:xfrm>
            <a:off x="2114955" y="1709661"/>
            <a:ext cx="601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/>
              <a:t>marine</a:t>
            </a:r>
          </a:p>
        </p:txBody>
      </p:sp>
      <p:sp>
        <p:nvSpPr>
          <p:cNvPr id="4189" name="ZoneTexte 39"/>
          <p:cNvSpPr txBox="1">
            <a:spLocks noChangeArrowheads="1"/>
          </p:cNvSpPr>
          <p:nvPr/>
        </p:nvSpPr>
        <p:spPr bwMode="auto">
          <a:xfrm>
            <a:off x="558253" y="1936334"/>
            <a:ext cx="9764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/>
              <a:t>gendarmerie</a:t>
            </a:r>
          </a:p>
        </p:txBody>
      </p:sp>
      <p:sp>
        <p:nvSpPr>
          <p:cNvPr id="4190" name="ZoneTexte 40"/>
          <p:cNvSpPr txBox="1">
            <a:spLocks noChangeArrowheads="1"/>
          </p:cNvSpPr>
          <p:nvPr/>
        </p:nvSpPr>
        <p:spPr bwMode="auto">
          <a:xfrm>
            <a:off x="664769" y="2172123"/>
            <a:ext cx="615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fr-FR" sz="1200"/>
              <a:t>gardes</a:t>
            </a:r>
          </a:p>
          <a:p>
            <a:pPr algn="ctr"/>
            <a:r>
              <a:rPr lang="fr-FR" sz="800"/>
              <a:t>(frontière)</a:t>
            </a:r>
          </a:p>
        </p:txBody>
      </p:sp>
      <p:sp>
        <p:nvSpPr>
          <p:cNvPr id="4191" name="ZoneTexte 41"/>
          <p:cNvSpPr txBox="1">
            <a:spLocks noChangeArrowheads="1"/>
          </p:cNvSpPr>
          <p:nvPr/>
        </p:nvSpPr>
        <p:spPr bwMode="auto">
          <a:xfrm>
            <a:off x="852059" y="2484820"/>
            <a:ext cx="71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fr-FR" sz="1200"/>
              <a:t>autorités</a:t>
            </a:r>
          </a:p>
          <a:p>
            <a:pPr algn="ctr"/>
            <a:r>
              <a:rPr lang="fr-FR" sz="1200"/>
              <a:t>locales</a:t>
            </a:r>
          </a:p>
        </p:txBody>
      </p:sp>
      <p:sp>
        <p:nvSpPr>
          <p:cNvPr id="4192" name="ZoneTexte 42"/>
          <p:cNvSpPr txBox="1">
            <a:spLocks noChangeArrowheads="1"/>
          </p:cNvSpPr>
          <p:nvPr/>
        </p:nvSpPr>
        <p:spPr bwMode="auto">
          <a:xfrm>
            <a:off x="1647480" y="1954498"/>
            <a:ext cx="108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fr-FR" sz="1200"/>
              <a:t>instances </a:t>
            </a:r>
          </a:p>
          <a:p>
            <a:pPr algn="ctr"/>
            <a:r>
              <a:rPr lang="fr-FR" sz="1200"/>
              <a:t>politiques</a:t>
            </a:r>
          </a:p>
          <a:p>
            <a:pPr algn="ctr"/>
            <a:r>
              <a:rPr lang="fr-FR" sz="800"/>
              <a:t>(état, gouvernement,</a:t>
            </a:r>
          </a:p>
          <a:p>
            <a:pPr algn="ctr"/>
            <a:r>
              <a:rPr lang="fr-FR" sz="800"/>
              <a:t>ministre, consul, maire)</a:t>
            </a:r>
          </a:p>
        </p:txBody>
      </p:sp>
      <p:sp>
        <p:nvSpPr>
          <p:cNvPr id="4193" name="ZoneTexte 93"/>
          <p:cNvSpPr txBox="1">
            <a:spLocks noChangeArrowheads="1"/>
          </p:cNvSpPr>
          <p:nvPr/>
        </p:nvSpPr>
        <p:spPr bwMode="auto">
          <a:xfrm>
            <a:off x="1659085" y="1404264"/>
            <a:ext cx="53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fr-FR" sz="1200" dirty="0">
                <a:solidFill>
                  <a:srgbClr val="15A22E"/>
                </a:solidFill>
              </a:rPr>
              <a:t>Croix</a:t>
            </a:r>
          </a:p>
          <a:p>
            <a:pPr algn="ctr"/>
            <a:r>
              <a:rPr lang="fr-FR" sz="1200" dirty="0">
                <a:solidFill>
                  <a:srgbClr val="15A22E"/>
                </a:solidFill>
              </a:rPr>
              <a:t>rouge</a:t>
            </a:r>
          </a:p>
        </p:txBody>
      </p:sp>
      <p:sp>
        <p:nvSpPr>
          <p:cNvPr id="4194" name="ZoneTexte 94"/>
          <p:cNvSpPr txBox="1">
            <a:spLocks noChangeArrowheads="1"/>
          </p:cNvSpPr>
          <p:nvPr/>
        </p:nvSpPr>
        <p:spPr bwMode="auto">
          <a:xfrm>
            <a:off x="1132461" y="775722"/>
            <a:ext cx="741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/>
              <a:t>volunteer</a:t>
            </a:r>
          </a:p>
        </p:txBody>
      </p:sp>
      <p:sp>
        <p:nvSpPr>
          <p:cNvPr id="4195" name="ZoneTexte 95"/>
          <p:cNvSpPr txBox="1">
            <a:spLocks noChangeArrowheads="1"/>
          </p:cNvSpPr>
          <p:nvPr/>
        </p:nvSpPr>
        <p:spPr bwMode="auto">
          <a:xfrm>
            <a:off x="1393782" y="1001281"/>
            <a:ext cx="1042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/>
              <a:t>medical check</a:t>
            </a:r>
          </a:p>
        </p:txBody>
      </p:sp>
      <p:grpSp>
        <p:nvGrpSpPr>
          <p:cNvPr id="4132" name="Groupe 213"/>
          <p:cNvGrpSpPr>
            <a:grpSpLocks/>
          </p:cNvGrpSpPr>
          <p:nvPr/>
        </p:nvGrpSpPr>
        <p:grpSpPr bwMode="auto">
          <a:xfrm>
            <a:off x="5858339" y="153055"/>
            <a:ext cx="2369210" cy="2861608"/>
            <a:chOff x="7946174" y="170767"/>
            <a:chExt cx="3158976" cy="2862166"/>
          </a:xfrm>
        </p:grpSpPr>
        <p:sp>
          <p:nvSpPr>
            <p:cNvPr id="4160" name="ZoneTexte 132"/>
            <p:cNvSpPr txBox="1">
              <a:spLocks noChangeArrowheads="1"/>
            </p:cNvSpPr>
            <p:nvPr/>
          </p:nvSpPr>
          <p:spPr bwMode="auto">
            <a:xfrm>
              <a:off x="8088911" y="170767"/>
              <a:ext cx="3016239" cy="30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400" b="1" dirty="0" smtClean="0"/>
                <a:t>GESTION DES MIGRATIONS</a:t>
              </a:r>
              <a:endParaRPr lang="fr-FR" sz="1400" b="1" dirty="0"/>
            </a:p>
          </p:txBody>
        </p:sp>
        <p:grpSp>
          <p:nvGrpSpPr>
            <p:cNvPr id="4161" name="Groupe 212"/>
            <p:cNvGrpSpPr>
              <a:grpSpLocks/>
            </p:cNvGrpSpPr>
            <p:nvPr/>
          </p:nvGrpSpPr>
          <p:grpSpPr bwMode="auto">
            <a:xfrm>
              <a:off x="7946174" y="591010"/>
              <a:ext cx="2864847" cy="2441923"/>
              <a:chOff x="7946174" y="591010"/>
              <a:chExt cx="2864847" cy="2441923"/>
            </a:xfrm>
          </p:grpSpPr>
          <p:grpSp>
            <p:nvGrpSpPr>
              <p:cNvPr id="4162" name="Groupe 201"/>
              <p:cNvGrpSpPr>
                <a:grpSpLocks/>
              </p:cNvGrpSpPr>
              <p:nvPr/>
            </p:nvGrpSpPr>
            <p:grpSpPr bwMode="auto">
              <a:xfrm>
                <a:off x="7946174" y="591010"/>
                <a:ext cx="2864847" cy="2441923"/>
                <a:chOff x="6786467" y="3807607"/>
                <a:chExt cx="2864847" cy="2441923"/>
              </a:xfrm>
            </p:grpSpPr>
            <p:sp>
              <p:nvSpPr>
                <p:cNvPr id="203" name="Forme libre : forme 202"/>
                <p:cNvSpPr/>
                <p:nvPr/>
              </p:nvSpPr>
              <p:spPr>
                <a:xfrm>
                  <a:off x="7274353" y="3807607"/>
                  <a:ext cx="1796177" cy="1562788"/>
                </a:xfrm>
                <a:custGeom>
                  <a:avLst/>
                  <a:gdLst>
                    <a:gd name="connsiteX0" fmla="*/ 0 w 1796177"/>
                    <a:gd name="connsiteY0" fmla="*/ 781394 h 1562788"/>
                    <a:gd name="connsiteX1" fmla="*/ 898089 w 1796177"/>
                    <a:gd name="connsiteY1" fmla="*/ 0 h 1562788"/>
                    <a:gd name="connsiteX2" fmla="*/ 1796178 w 1796177"/>
                    <a:gd name="connsiteY2" fmla="*/ 781394 h 1562788"/>
                    <a:gd name="connsiteX3" fmla="*/ 898089 w 1796177"/>
                    <a:gd name="connsiteY3" fmla="*/ 1562788 h 1562788"/>
                    <a:gd name="connsiteX4" fmla="*/ 0 w 1796177"/>
                    <a:gd name="connsiteY4" fmla="*/ 781394 h 1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177" h="1562788">
                      <a:moveTo>
                        <a:pt x="0" y="781394"/>
                      </a:moveTo>
                      <a:cubicBezTo>
                        <a:pt x="0" y="349842"/>
                        <a:pt x="402088" y="0"/>
                        <a:pt x="898089" y="0"/>
                      </a:cubicBezTo>
                      <a:cubicBezTo>
                        <a:pt x="1394090" y="0"/>
                        <a:pt x="1796178" y="349842"/>
                        <a:pt x="1796178" y="781394"/>
                      </a:cubicBezTo>
                      <a:cubicBezTo>
                        <a:pt x="1796178" y="1212946"/>
                        <a:pt x="1394090" y="1562788"/>
                        <a:pt x="898089" y="1562788"/>
                      </a:cubicBezTo>
                      <a:cubicBezTo>
                        <a:pt x="402088" y="1562788"/>
                        <a:pt x="0" y="1212946"/>
                        <a:pt x="0" y="781394"/>
                      </a:cubicBez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2700" prstMaterial="clear">
                  <a:bevelT w="177800" h="254000"/>
                  <a:bevelB w="152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lIns="239490" tIns="273488" rIns="239491" bIns="586046" spcCol="1270" anchor="ctr"/>
                <a:lstStyle/>
                <a:p>
                  <a:pPr algn="ctr" defTabSz="24892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5600" dirty="0"/>
                </a:p>
              </p:txBody>
            </p:sp>
            <p:sp>
              <p:nvSpPr>
                <p:cNvPr id="204" name="Forme libre : forme 203"/>
                <p:cNvSpPr/>
                <p:nvPr/>
              </p:nvSpPr>
              <p:spPr>
                <a:xfrm>
                  <a:off x="7855137" y="4618461"/>
                  <a:ext cx="1796177" cy="1562788"/>
                </a:xfrm>
                <a:custGeom>
                  <a:avLst/>
                  <a:gdLst>
                    <a:gd name="connsiteX0" fmla="*/ 0 w 1796177"/>
                    <a:gd name="connsiteY0" fmla="*/ 781394 h 1562788"/>
                    <a:gd name="connsiteX1" fmla="*/ 898089 w 1796177"/>
                    <a:gd name="connsiteY1" fmla="*/ 0 h 1562788"/>
                    <a:gd name="connsiteX2" fmla="*/ 1796178 w 1796177"/>
                    <a:gd name="connsiteY2" fmla="*/ 781394 h 1562788"/>
                    <a:gd name="connsiteX3" fmla="*/ 898089 w 1796177"/>
                    <a:gd name="connsiteY3" fmla="*/ 1562788 h 1562788"/>
                    <a:gd name="connsiteX4" fmla="*/ 0 w 1796177"/>
                    <a:gd name="connsiteY4" fmla="*/ 781394 h 1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177" h="1562788">
                      <a:moveTo>
                        <a:pt x="0" y="781394"/>
                      </a:moveTo>
                      <a:cubicBezTo>
                        <a:pt x="0" y="349842"/>
                        <a:pt x="402088" y="0"/>
                        <a:pt x="898089" y="0"/>
                      </a:cubicBezTo>
                      <a:cubicBezTo>
                        <a:pt x="1394090" y="0"/>
                        <a:pt x="1796178" y="349842"/>
                        <a:pt x="1796178" y="781394"/>
                      </a:cubicBezTo>
                      <a:cubicBezTo>
                        <a:pt x="1796178" y="1212946"/>
                        <a:pt x="1394090" y="1562788"/>
                        <a:pt x="898089" y="1562788"/>
                      </a:cubicBezTo>
                      <a:cubicBezTo>
                        <a:pt x="402088" y="1562788"/>
                        <a:pt x="0" y="1212946"/>
                        <a:pt x="0" y="781394"/>
                      </a:cubicBez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2700" prstMaterial="clear">
                  <a:bevelT w="177800" h="254000"/>
                  <a:bevelB w="152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alpha val="50000"/>
                    <a:hueOff val="8210934"/>
                    <a:satOff val="-2130"/>
                    <a:lumOff val="2353"/>
                    <a:alphaOff val="0"/>
                  </a:schemeClr>
                </a:fillRef>
                <a:effectRef idx="0">
                  <a:schemeClr val="accent3">
                    <a:alpha val="50000"/>
                    <a:hueOff val="8210934"/>
                    <a:satOff val="-2130"/>
                    <a:lumOff val="2353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lIns="549330" tIns="403720" rIns="169141" bIns="299535" spcCol="1270" anchor="ctr"/>
                <a:lstStyle/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1400" b="1" i="1" dirty="0"/>
                    <a:t>   </a:t>
                  </a:r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/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1400" b="1" i="1" dirty="0"/>
                    <a:t>   </a:t>
                  </a:r>
                  <a:endParaRPr lang="fr-FR" sz="1400" b="1" i="1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205" name="Forme libre : forme 204"/>
                <p:cNvSpPr/>
                <p:nvPr/>
              </p:nvSpPr>
              <p:spPr>
                <a:xfrm>
                  <a:off x="6786467" y="4686742"/>
                  <a:ext cx="1796177" cy="1562788"/>
                </a:xfrm>
                <a:custGeom>
                  <a:avLst/>
                  <a:gdLst>
                    <a:gd name="connsiteX0" fmla="*/ 0 w 1796177"/>
                    <a:gd name="connsiteY0" fmla="*/ 781394 h 1562788"/>
                    <a:gd name="connsiteX1" fmla="*/ 898089 w 1796177"/>
                    <a:gd name="connsiteY1" fmla="*/ 0 h 1562788"/>
                    <a:gd name="connsiteX2" fmla="*/ 1796178 w 1796177"/>
                    <a:gd name="connsiteY2" fmla="*/ 781394 h 1562788"/>
                    <a:gd name="connsiteX3" fmla="*/ 898089 w 1796177"/>
                    <a:gd name="connsiteY3" fmla="*/ 1562788 h 1562788"/>
                    <a:gd name="connsiteX4" fmla="*/ 0 w 1796177"/>
                    <a:gd name="connsiteY4" fmla="*/ 781394 h 1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177" h="1562788">
                      <a:moveTo>
                        <a:pt x="0" y="781394"/>
                      </a:moveTo>
                      <a:cubicBezTo>
                        <a:pt x="0" y="349842"/>
                        <a:pt x="402088" y="0"/>
                        <a:pt x="898089" y="0"/>
                      </a:cubicBezTo>
                      <a:cubicBezTo>
                        <a:pt x="1394090" y="0"/>
                        <a:pt x="1796178" y="349842"/>
                        <a:pt x="1796178" y="781394"/>
                      </a:cubicBezTo>
                      <a:cubicBezTo>
                        <a:pt x="1796178" y="1212946"/>
                        <a:pt x="1394090" y="1562788"/>
                        <a:pt x="898089" y="1562788"/>
                      </a:cubicBezTo>
                      <a:cubicBezTo>
                        <a:pt x="402088" y="1562788"/>
                        <a:pt x="0" y="1212946"/>
                        <a:pt x="0" y="781394"/>
                      </a:cubicBez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2700" prstMaterial="clear">
                  <a:bevelT w="177800" h="254000"/>
                  <a:bevelB w="152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alpha val="50000"/>
                    <a:hueOff val="16421869"/>
                    <a:satOff val="-4260"/>
                    <a:lumOff val="4706"/>
                    <a:alphaOff val="0"/>
                  </a:schemeClr>
                </a:fillRef>
                <a:effectRef idx="0">
                  <a:schemeClr val="accent3">
                    <a:alpha val="50000"/>
                    <a:hueOff val="16421869"/>
                    <a:satOff val="-4260"/>
                    <a:lumOff val="4706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lIns="169140" tIns="403720" rIns="549331" bIns="299535" spcCol="1270" anchor="ctr"/>
                <a:lstStyle/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/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/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4163" name="ZoneTexte 133"/>
              <p:cNvSpPr txBox="1">
                <a:spLocks noChangeArrowheads="1"/>
              </p:cNvSpPr>
              <p:nvPr/>
            </p:nvSpPr>
            <p:spPr bwMode="auto">
              <a:xfrm>
                <a:off x="9134691" y="1787311"/>
                <a:ext cx="688456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>
                    <a:solidFill>
                      <a:srgbClr val="FF0000"/>
                    </a:solidFill>
                  </a:rPr>
                  <a:t>camp</a:t>
                </a:r>
              </a:p>
            </p:txBody>
          </p:sp>
          <p:sp>
            <p:nvSpPr>
              <p:cNvPr id="4164" name="ZoneTexte 135"/>
              <p:cNvSpPr txBox="1">
                <a:spLocks noChangeArrowheads="1"/>
              </p:cNvSpPr>
              <p:nvPr/>
            </p:nvSpPr>
            <p:spPr bwMode="auto">
              <a:xfrm>
                <a:off x="8486786" y="1518610"/>
                <a:ext cx="814493" cy="40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fr-FR" sz="1200">
                    <a:solidFill>
                      <a:schemeClr val="accent2"/>
                    </a:solidFill>
                  </a:rPr>
                  <a:t>border</a:t>
                </a:r>
              </a:p>
              <a:p>
                <a:pPr algn="ctr"/>
                <a:r>
                  <a:rPr lang="fr-FR" sz="800">
                    <a:solidFill>
                      <a:schemeClr val="accent2"/>
                    </a:solidFill>
                  </a:rPr>
                  <a:t>frontière</a:t>
                </a:r>
              </a:p>
            </p:txBody>
          </p:sp>
          <p:sp>
            <p:nvSpPr>
              <p:cNvPr id="4165" name="ZoneTexte 136"/>
              <p:cNvSpPr txBox="1">
                <a:spLocks noChangeArrowheads="1"/>
              </p:cNvSpPr>
              <p:nvPr/>
            </p:nvSpPr>
            <p:spPr bwMode="auto">
              <a:xfrm>
                <a:off x="8964022" y="722978"/>
                <a:ext cx="1242700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check police</a:t>
                </a:r>
              </a:p>
            </p:txBody>
          </p:sp>
          <p:sp>
            <p:nvSpPr>
              <p:cNvPr id="4166" name="ZoneTexte 138"/>
              <p:cNvSpPr txBox="1">
                <a:spLocks noChangeArrowheads="1"/>
              </p:cNvSpPr>
              <p:nvPr/>
            </p:nvSpPr>
            <p:spPr bwMode="auto">
              <a:xfrm>
                <a:off x="9337748" y="1413117"/>
                <a:ext cx="902759" cy="461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fr-FR" sz="1200">
                    <a:solidFill>
                      <a:schemeClr val="accent2"/>
                    </a:solidFill>
                  </a:rPr>
                  <a:t>camp</a:t>
                </a:r>
              </a:p>
              <a:p>
                <a:pPr algn="ctr"/>
                <a:r>
                  <a:rPr lang="fr-FR" sz="1200">
                    <a:solidFill>
                      <a:schemeClr val="accent2"/>
                    </a:solidFill>
                  </a:rPr>
                  <a:t>militaire</a:t>
                </a:r>
              </a:p>
            </p:txBody>
          </p:sp>
          <p:sp>
            <p:nvSpPr>
              <p:cNvPr id="4167" name="ZoneTexte 139"/>
              <p:cNvSpPr txBox="1">
                <a:spLocks noChangeArrowheads="1"/>
              </p:cNvSpPr>
              <p:nvPr/>
            </p:nvSpPr>
            <p:spPr bwMode="auto">
              <a:xfrm>
                <a:off x="8384307" y="2174213"/>
                <a:ext cx="733542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prison</a:t>
                </a:r>
              </a:p>
            </p:txBody>
          </p:sp>
          <p:sp>
            <p:nvSpPr>
              <p:cNvPr id="4168" name="ZoneTexte 140"/>
              <p:cNvSpPr txBox="1">
                <a:spLocks noChangeArrowheads="1"/>
              </p:cNvSpPr>
              <p:nvPr/>
            </p:nvSpPr>
            <p:spPr bwMode="auto">
              <a:xfrm>
                <a:off x="8161868" y="1926777"/>
                <a:ext cx="532646" cy="461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rafles</a:t>
                </a:r>
              </a:p>
            </p:txBody>
          </p:sp>
          <p:sp>
            <p:nvSpPr>
              <p:cNvPr id="4169" name="ZoneTexte 141"/>
              <p:cNvSpPr txBox="1">
                <a:spLocks noChangeArrowheads="1"/>
              </p:cNvSpPr>
              <p:nvPr/>
            </p:nvSpPr>
            <p:spPr bwMode="auto">
              <a:xfrm>
                <a:off x="8321252" y="2465577"/>
                <a:ext cx="889735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refoulés</a:t>
                </a:r>
              </a:p>
            </p:txBody>
          </p:sp>
          <p:sp>
            <p:nvSpPr>
              <p:cNvPr id="4170" name="ZoneTexte 142"/>
              <p:cNvSpPr txBox="1">
                <a:spLocks noChangeArrowheads="1"/>
              </p:cNvSpPr>
              <p:nvPr/>
            </p:nvSpPr>
            <p:spPr bwMode="auto">
              <a:xfrm>
                <a:off x="9961440" y="1863352"/>
                <a:ext cx="825213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arrêtés</a:t>
                </a:r>
              </a:p>
            </p:txBody>
          </p:sp>
          <p:sp>
            <p:nvSpPr>
              <p:cNvPr id="4171" name="ZoneTexte 143"/>
              <p:cNvSpPr txBox="1">
                <a:spLocks noChangeArrowheads="1"/>
              </p:cNvSpPr>
              <p:nvPr/>
            </p:nvSpPr>
            <p:spPr bwMode="auto">
              <a:xfrm>
                <a:off x="9817606" y="2127247"/>
                <a:ext cx="992028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rapatriés</a:t>
                </a:r>
              </a:p>
            </p:txBody>
          </p:sp>
          <p:sp>
            <p:nvSpPr>
              <p:cNvPr id="4172" name="ZoneTexte 144"/>
              <p:cNvSpPr txBox="1">
                <a:spLocks noChangeArrowheads="1"/>
              </p:cNvSpPr>
              <p:nvPr/>
            </p:nvSpPr>
            <p:spPr bwMode="auto">
              <a:xfrm>
                <a:off x="9690192" y="2436476"/>
                <a:ext cx="998440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retournés</a:t>
                </a:r>
              </a:p>
            </p:txBody>
          </p:sp>
          <p:sp>
            <p:nvSpPr>
              <p:cNvPr id="4173" name="ZoneTexte 146"/>
              <p:cNvSpPr txBox="1">
                <a:spLocks noChangeArrowheads="1"/>
              </p:cNvSpPr>
              <p:nvPr/>
            </p:nvSpPr>
            <p:spPr bwMode="auto">
              <a:xfrm>
                <a:off x="8587111" y="956242"/>
                <a:ext cx="1266444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closed place</a:t>
                </a:r>
              </a:p>
            </p:txBody>
          </p:sp>
          <p:sp>
            <p:nvSpPr>
              <p:cNvPr id="4174" name="ZoneTexte 147"/>
              <p:cNvSpPr txBox="1">
                <a:spLocks noChangeArrowheads="1"/>
              </p:cNvSpPr>
              <p:nvPr/>
            </p:nvSpPr>
            <p:spPr bwMode="auto">
              <a:xfrm>
                <a:off x="9184728" y="1115197"/>
                <a:ext cx="1324254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afghani park</a:t>
                </a:r>
              </a:p>
            </p:txBody>
          </p:sp>
        </p:grpSp>
      </p:grpSp>
      <p:grpSp>
        <p:nvGrpSpPr>
          <p:cNvPr id="4133" name="Groupe 214"/>
          <p:cNvGrpSpPr>
            <a:grpSpLocks/>
          </p:cNvGrpSpPr>
          <p:nvPr/>
        </p:nvGrpSpPr>
        <p:grpSpPr bwMode="auto">
          <a:xfrm>
            <a:off x="3022654" y="138113"/>
            <a:ext cx="2281627" cy="2876550"/>
            <a:chOff x="4165225" y="155822"/>
            <a:chExt cx="3042198" cy="2877111"/>
          </a:xfrm>
        </p:grpSpPr>
        <p:sp>
          <p:nvSpPr>
            <p:cNvPr id="4136" name="ZoneTexte 152"/>
            <p:cNvSpPr txBox="1">
              <a:spLocks noChangeArrowheads="1"/>
            </p:cNvSpPr>
            <p:nvPr/>
          </p:nvSpPr>
          <p:spPr bwMode="auto">
            <a:xfrm>
              <a:off x="5010789" y="155822"/>
              <a:ext cx="1564472" cy="30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400" b="1"/>
                <a:t>DOCUMENTS</a:t>
              </a:r>
            </a:p>
          </p:txBody>
        </p:sp>
        <p:grpSp>
          <p:nvGrpSpPr>
            <p:cNvPr id="4137" name="Groupe 211"/>
            <p:cNvGrpSpPr>
              <a:grpSpLocks/>
            </p:cNvGrpSpPr>
            <p:nvPr/>
          </p:nvGrpSpPr>
          <p:grpSpPr bwMode="auto">
            <a:xfrm>
              <a:off x="4165225" y="591010"/>
              <a:ext cx="3042198" cy="2441923"/>
              <a:chOff x="4165225" y="591010"/>
              <a:chExt cx="3042198" cy="2441923"/>
            </a:xfrm>
          </p:grpSpPr>
          <p:grpSp>
            <p:nvGrpSpPr>
              <p:cNvPr id="4138" name="Groupe 191"/>
              <p:cNvGrpSpPr>
                <a:grpSpLocks/>
              </p:cNvGrpSpPr>
              <p:nvPr/>
            </p:nvGrpSpPr>
            <p:grpSpPr bwMode="auto">
              <a:xfrm>
                <a:off x="4165225" y="591010"/>
                <a:ext cx="2864847" cy="2441923"/>
                <a:chOff x="3327473" y="3866965"/>
                <a:chExt cx="2864847" cy="2441923"/>
              </a:xfrm>
            </p:grpSpPr>
            <p:sp>
              <p:nvSpPr>
                <p:cNvPr id="193" name="Forme libre : forme 192"/>
                <p:cNvSpPr/>
                <p:nvPr/>
              </p:nvSpPr>
              <p:spPr>
                <a:xfrm>
                  <a:off x="3815359" y="3866965"/>
                  <a:ext cx="1796177" cy="1562788"/>
                </a:xfrm>
                <a:custGeom>
                  <a:avLst/>
                  <a:gdLst>
                    <a:gd name="connsiteX0" fmla="*/ 0 w 1796177"/>
                    <a:gd name="connsiteY0" fmla="*/ 781394 h 1562788"/>
                    <a:gd name="connsiteX1" fmla="*/ 898089 w 1796177"/>
                    <a:gd name="connsiteY1" fmla="*/ 0 h 1562788"/>
                    <a:gd name="connsiteX2" fmla="*/ 1796178 w 1796177"/>
                    <a:gd name="connsiteY2" fmla="*/ 781394 h 1562788"/>
                    <a:gd name="connsiteX3" fmla="*/ 898089 w 1796177"/>
                    <a:gd name="connsiteY3" fmla="*/ 1562788 h 1562788"/>
                    <a:gd name="connsiteX4" fmla="*/ 0 w 1796177"/>
                    <a:gd name="connsiteY4" fmla="*/ 781394 h 1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177" h="1562788">
                      <a:moveTo>
                        <a:pt x="0" y="781394"/>
                      </a:moveTo>
                      <a:cubicBezTo>
                        <a:pt x="0" y="349842"/>
                        <a:pt x="402088" y="0"/>
                        <a:pt x="898089" y="0"/>
                      </a:cubicBezTo>
                      <a:cubicBezTo>
                        <a:pt x="1394090" y="0"/>
                        <a:pt x="1796178" y="349842"/>
                        <a:pt x="1796178" y="781394"/>
                      </a:cubicBezTo>
                      <a:cubicBezTo>
                        <a:pt x="1796178" y="1212946"/>
                        <a:pt x="1394090" y="1562788"/>
                        <a:pt x="898089" y="1562788"/>
                      </a:cubicBezTo>
                      <a:cubicBezTo>
                        <a:pt x="402088" y="1562788"/>
                        <a:pt x="0" y="1212946"/>
                        <a:pt x="0" y="781394"/>
                      </a:cubicBez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2700" prstMaterial="clear">
                  <a:bevelT w="177800" h="254000"/>
                  <a:bevelB w="152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lIns="239490" tIns="273488" rIns="239491" bIns="586046" spcCol="1270" anchor="ctr"/>
                <a:lstStyle/>
                <a:p>
                  <a:pPr algn="ctr" defTabSz="24892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5600" dirty="0"/>
                </a:p>
              </p:txBody>
            </p:sp>
            <p:sp>
              <p:nvSpPr>
                <p:cNvPr id="194" name="Forme libre : forme 193"/>
                <p:cNvSpPr/>
                <p:nvPr/>
              </p:nvSpPr>
              <p:spPr>
                <a:xfrm>
                  <a:off x="4396143" y="4677819"/>
                  <a:ext cx="1796177" cy="1562788"/>
                </a:xfrm>
                <a:custGeom>
                  <a:avLst/>
                  <a:gdLst>
                    <a:gd name="connsiteX0" fmla="*/ 0 w 1796177"/>
                    <a:gd name="connsiteY0" fmla="*/ 781394 h 1562788"/>
                    <a:gd name="connsiteX1" fmla="*/ 898089 w 1796177"/>
                    <a:gd name="connsiteY1" fmla="*/ 0 h 1562788"/>
                    <a:gd name="connsiteX2" fmla="*/ 1796178 w 1796177"/>
                    <a:gd name="connsiteY2" fmla="*/ 781394 h 1562788"/>
                    <a:gd name="connsiteX3" fmla="*/ 898089 w 1796177"/>
                    <a:gd name="connsiteY3" fmla="*/ 1562788 h 1562788"/>
                    <a:gd name="connsiteX4" fmla="*/ 0 w 1796177"/>
                    <a:gd name="connsiteY4" fmla="*/ 781394 h 1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177" h="1562788">
                      <a:moveTo>
                        <a:pt x="0" y="781394"/>
                      </a:moveTo>
                      <a:cubicBezTo>
                        <a:pt x="0" y="349842"/>
                        <a:pt x="402088" y="0"/>
                        <a:pt x="898089" y="0"/>
                      </a:cubicBezTo>
                      <a:cubicBezTo>
                        <a:pt x="1394090" y="0"/>
                        <a:pt x="1796178" y="349842"/>
                        <a:pt x="1796178" y="781394"/>
                      </a:cubicBezTo>
                      <a:cubicBezTo>
                        <a:pt x="1796178" y="1212946"/>
                        <a:pt x="1394090" y="1562788"/>
                        <a:pt x="898089" y="1562788"/>
                      </a:cubicBezTo>
                      <a:cubicBezTo>
                        <a:pt x="402088" y="1562788"/>
                        <a:pt x="0" y="1212946"/>
                        <a:pt x="0" y="781394"/>
                      </a:cubicBez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2700" prstMaterial="clear">
                  <a:bevelT w="177800" h="254000"/>
                  <a:bevelB w="152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alpha val="50000"/>
                    <a:hueOff val="8210934"/>
                    <a:satOff val="-2130"/>
                    <a:lumOff val="2353"/>
                    <a:alphaOff val="0"/>
                  </a:schemeClr>
                </a:fillRef>
                <a:effectRef idx="0">
                  <a:schemeClr val="accent3">
                    <a:alpha val="50000"/>
                    <a:hueOff val="8210934"/>
                    <a:satOff val="-2130"/>
                    <a:lumOff val="2353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lIns="549330" tIns="403720" rIns="169141" bIns="299535" spcCol="1270" anchor="ctr"/>
                <a:lstStyle/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1400" b="1" i="1" dirty="0"/>
                    <a:t>   </a:t>
                  </a:r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/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1400" b="1" i="1" dirty="0"/>
                    <a:t>   </a:t>
                  </a:r>
                  <a:endParaRPr lang="fr-FR" sz="1400" b="1" i="1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95" name="Forme libre : forme 194"/>
                <p:cNvSpPr/>
                <p:nvPr/>
              </p:nvSpPr>
              <p:spPr>
                <a:xfrm>
                  <a:off x="3327473" y="4746100"/>
                  <a:ext cx="1796177" cy="1562788"/>
                </a:xfrm>
                <a:custGeom>
                  <a:avLst/>
                  <a:gdLst>
                    <a:gd name="connsiteX0" fmla="*/ 0 w 1796177"/>
                    <a:gd name="connsiteY0" fmla="*/ 781394 h 1562788"/>
                    <a:gd name="connsiteX1" fmla="*/ 898089 w 1796177"/>
                    <a:gd name="connsiteY1" fmla="*/ 0 h 1562788"/>
                    <a:gd name="connsiteX2" fmla="*/ 1796178 w 1796177"/>
                    <a:gd name="connsiteY2" fmla="*/ 781394 h 1562788"/>
                    <a:gd name="connsiteX3" fmla="*/ 898089 w 1796177"/>
                    <a:gd name="connsiteY3" fmla="*/ 1562788 h 1562788"/>
                    <a:gd name="connsiteX4" fmla="*/ 0 w 1796177"/>
                    <a:gd name="connsiteY4" fmla="*/ 781394 h 1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6177" h="1562788">
                      <a:moveTo>
                        <a:pt x="0" y="781394"/>
                      </a:moveTo>
                      <a:cubicBezTo>
                        <a:pt x="0" y="349842"/>
                        <a:pt x="402088" y="0"/>
                        <a:pt x="898089" y="0"/>
                      </a:cubicBezTo>
                      <a:cubicBezTo>
                        <a:pt x="1394090" y="0"/>
                        <a:pt x="1796178" y="349842"/>
                        <a:pt x="1796178" y="781394"/>
                      </a:cubicBezTo>
                      <a:cubicBezTo>
                        <a:pt x="1796178" y="1212946"/>
                        <a:pt x="1394090" y="1562788"/>
                        <a:pt x="898089" y="1562788"/>
                      </a:cubicBezTo>
                      <a:cubicBezTo>
                        <a:pt x="402088" y="1562788"/>
                        <a:pt x="0" y="1212946"/>
                        <a:pt x="0" y="781394"/>
                      </a:cubicBez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2700" prstMaterial="clear">
                  <a:bevelT w="177800" h="254000"/>
                  <a:bevelB w="1524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alpha val="50000"/>
                    <a:hueOff val="16421869"/>
                    <a:satOff val="-4260"/>
                    <a:lumOff val="4706"/>
                    <a:alphaOff val="0"/>
                  </a:schemeClr>
                </a:fillRef>
                <a:effectRef idx="0">
                  <a:schemeClr val="accent3">
                    <a:alpha val="50000"/>
                    <a:hueOff val="16421869"/>
                    <a:satOff val="-4260"/>
                    <a:lumOff val="4706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lIns="169140" tIns="403720" rIns="549331" bIns="299535" spcCol="1270" anchor="ctr"/>
                <a:lstStyle/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/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/>
                </a:p>
                <a:p>
                  <a:pPr algn="ctr" defTabSz="6223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sz="1400" b="1" i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4139" name="ZoneTexte 165"/>
              <p:cNvSpPr txBox="1">
                <a:spLocks noChangeArrowheads="1"/>
              </p:cNvSpPr>
              <p:nvPr/>
            </p:nvSpPr>
            <p:spPr bwMode="auto">
              <a:xfrm>
                <a:off x="5768755" y="1526995"/>
                <a:ext cx="562619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>
                    <a:solidFill>
                      <a:srgbClr val="FFC000"/>
                    </a:solidFill>
                  </a:rPr>
                  <a:t>visa</a:t>
                </a:r>
              </a:p>
            </p:txBody>
          </p:sp>
          <p:sp>
            <p:nvSpPr>
              <p:cNvPr id="4140" name="ZoneTexte 166"/>
              <p:cNvSpPr txBox="1">
                <a:spLocks noChangeArrowheads="1"/>
              </p:cNvSpPr>
              <p:nvPr/>
            </p:nvSpPr>
            <p:spPr bwMode="auto">
              <a:xfrm>
                <a:off x="5201423" y="1874417"/>
                <a:ext cx="1055747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>
                    <a:solidFill>
                      <a:srgbClr val="FF0000"/>
                    </a:solidFill>
                  </a:rPr>
                  <a:t>passeport</a:t>
                </a:r>
              </a:p>
            </p:txBody>
          </p:sp>
          <p:sp>
            <p:nvSpPr>
              <p:cNvPr id="4141" name="ZoneTexte 167"/>
              <p:cNvSpPr txBox="1">
                <a:spLocks noChangeArrowheads="1"/>
              </p:cNvSpPr>
              <p:nvPr/>
            </p:nvSpPr>
            <p:spPr bwMode="auto">
              <a:xfrm>
                <a:off x="5229412" y="1695006"/>
                <a:ext cx="981308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>
                    <a:solidFill>
                      <a:srgbClr val="FF0000"/>
                    </a:solidFill>
                  </a:rPr>
                  <a:t>papier(s)</a:t>
                </a:r>
              </a:p>
            </p:txBody>
          </p:sp>
          <p:sp>
            <p:nvSpPr>
              <p:cNvPr id="4142" name="ZoneTexte 168"/>
              <p:cNvSpPr txBox="1">
                <a:spLocks noChangeArrowheads="1"/>
              </p:cNvSpPr>
              <p:nvPr/>
            </p:nvSpPr>
            <p:spPr bwMode="auto">
              <a:xfrm>
                <a:off x="4682135" y="2067889"/>
                <a:ext cx="776289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cachet</a:t>
                </a:r>
              </a:p>
            </p:txBody>
          </p:sp>
          <p:sp>
            <p:nvSpPr>
              <p:cNvPr id="4143" name="ZoneTexte 169"/>
              <p:cNvSpPr txBox="1">
                <a:spLocks noChangeArrowheads="1"/>
              </p:cNvSpPr>
              <p:nvPr/>
            </p:nvSpPr>
            <p:spPr bwMode="auto">
              <a:xfrm>
                <a:off x="4786106" y="979239"/>
                <a:ext cx="834732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id card</a:t>
                </a:r>
              </a:p>
            </p:txBody>
          </p:sp>
          <p:sp>
            <p:nvSpPr>
              <p:cNvPr id="4144" name="ZoneTexte 170"/>
              <p:cNvSpPr txBox="1">
                <a:spLocks noChangeArrowheads="1"/>
              </p:cNvSpPr>
              <p:nvPr/>
            </p:nvSpPr>
            <p:spPr bwMode="auto">
              <a:xfrm>
                <a:off x="5155501" y="701593"/>
                <a:ext cx="1015772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document</a:t>
                </a:r>
              </a:p>
            </p:txBody>
          </p:sp>
          <p:sp>
            <p:nvSpPr>
              <p:cNvPr id="4145" name="ZoneTexte 171"/>
              <p:cNvSpPr txBox="1">
                <a:spLocks noChangeArrowheads="1"/>
              </p:cNvSpPr>
              <p:nvPr/>
            </p:nvSpPr>
            <p:spPr bwMode="auto">
              <a:xfrm>
                <a:off x="5108447" y="876947"/>
                <a:ext cx="1381761" cy="461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fr-FR" sz="1200"/>
                  <a:t>administrative</a:t>
                </a:r>
              </a:p>
              <a:p>
                <a:pPr algn="ctr"/>
                <a:r>
                  <a:rPr lang="fr-FR" sz="1200"/>
                  <a:t>situation</a:t>
                </a:r>
              </a:p>
            </p:txBody>
          </p:sp>
          <p:sp>
            <p:nvSpPr>
              <p:cNvPr id="4146" name="ZoneTexte 172"/>
              <p:cNvSpPr txBox="1">
                <a:spLocks noChangeArrowheads="1"/>
              </p:cNvSpPr>
              <p:nvPr/>
            </p:nvSpPr>
            <p:spPr bwMode="auto">
              <a:xfrm>
                <a:off x="6206530" y="1754000"/>
                <a:ext cx="814593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 dirty="0"/>
                  <a:t>dossier</a:t>
                </a:r>
              </a:p>
            </p:txBody>
          </p:sp>
          <p:sp>
            <p:nvSpPr>
              <p:cNvPr id="4147" name="ZoneTexte 173"/>
              <p:cNvSpPr txBox="1">
                <a:spLocks noChangeArrowheads="1"/>
              </p:cNvSpPr>
              <p:nvPr/>
            </p:nvSpPr>
            <p:spPr bwMode="auto">
              <a:xfrm>
                <a:off x="5888145" y="2286094"/>
                <a:ext cx="1197014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tracasseries</a:t>
                </a:r>
              </a:p>
            </p:txBody>
          </p:sp>
          <p:sp>
            <p:nvSpPr>
              <p:cNvPr id="4148" name="ZoneTexte 174"/>
              <p:cNvSpPr txBox="1">
                <a:spLocks noChangeArrowheads="1"/>
              </p:cNvSpPr>
              <p:nvPr/>
            </p:nvSpPr>
            <p:spPr bwMode="auto">
              <a:xfrm>
                <a:off x="4398431" y="2344709"/>
                <a:ext cx="756884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pièces</a:t>
                </a:r>
              </a:p>
            </p:txBody>
          </p:sp>
          <p:sp>
            <p:nvSpPr>
              <p:cNvPr id="4149" name="ZoneTexte 175"/>
              <p:cNvSpPr txBox="1">
                <a:spLocks noChangeArrowheads="1"/>
              </p:cNvSpPr>
              <p:nvPr/>
            </p:nvSpPr>
            <p:spPr bwMode="auto">
              <a:xfrm>
                <a:off x="6076234" y="2022410"/>
                <a:ext cx="1131189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empreintes</a:t>
                </a:r>
              </a:p>
            </p:txBody>
          </p:sp>
          <p:sp>
            <p:nvSpPr>
              <p:cNvPr id="4150" name="ZoneTexte 176"/>
              <p:cNvSpPr txBox="1">
                <a:spLocks noChangeArrowheads="1"/>
              </p:cNvSpPr>
              <p:nvPr/>
            </p:nvSpPr>
            <p:spPr bwMode="auto">
              <a:xfrm>
                <a:off x="4665750" y="1199399"/>
                <a:ext cx="1194309" cy="27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fr-FR" sz="1200"/>
                  <a:t>visa student</a:t>
                </a:r>
              </a:p>
            </p:txBody>
          </p:sp>
        </p:grpSp>
      </p:grpSp>
      <p:cxnSp>
        <p:nvCxnSpPr>
          <p:cNvPr id="209" name="Connecteur droit avec flèche 208"/>
          <p:cNvCxnSpPr/>
          <p:nvPr/>
        </p:nvCxnSpPr>
        <p:spPr bwMode="auto">
          <a:xfrm>
            <a:off x="2719388" y="2127250"/>
            <a:ext cx="271462" cy="142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avec flèche 210"/>
          <p:cNvCxnSpPr/>
          <p:nvPr/>
        </p:nvCxnSpPr>
        <p:spPr bwMode="auto">
          <a:xfrm>
            <a:off x="5266136" y="2151063"/>
            <a:ext cx="5286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ZoneTexte 217"/>
          <p:cNvSpPr txBox="1">
            <a:spLocks noChangeArrowheads="1"/>
          </p:cNvSpPr>
          <p:nvPr/>
        </p:nvSpPr>
        <p:spPr bwMode="auto">
          <a:xfrm>
            <a:off x="7552135" y="930276"/>
            <a:ext cx="1127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000" i="1">
                <a:solidFill>
                  <a:schemeClr val="tx2"/>
                </a:solidFill>
              </a:rPr>
              <a:t>Quotas et hotspots</a:t>
            </a:r>
          </a:p>
        </p:txBody>
      </p:sp>
      <p:sp>
        <p:nvSpPr>
          <p:cNvPr id="4101" name="ZoneTexte 218"/>
          <p:cNvSpPr txBox="1">
            <a:spLocks noChangeArrowheads="1"/>
          </p:cNvSpPr>
          <p:nvPr/>
        </p:nvSpPr>
        <p:spPr bwMode="auto">
          <a:xfrm>
            <a:off x="7603600" y="2681288"/>
            <a:ext cx="13067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fr-FR" sz="1000" i="1">
                <a:solidFill>
                  <a:schemeClr val="tx2"/>
                </a:solidFill>
              </a:rPr>
              <a:t>Frontex et réadmission</a:t>
            </a:r>
          </a:p>
        </p:txBody>
      </p:sp>
      <p:sp>
        <p:nvSpPr>
          <p:cNvPr id="4102" name="ZoneTexte 219"/>
          <p:cNvSpPr txBox="1">
            <a:spLocks noChangeArrowheads="1"/>
          </p:cNvSpPr>
          <p:nvPr/>
        </p:nvSpPr>
        <p:spPr bwMode="auto">
          <a:xfrm>
            <a:off x="5191125" y="2828926"/>
            <a:ext cx="14120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000" i="1">
                <a:solidFill>
                  <a:schemeClr val="tx2"/>
                </a:solidFill>
              </a:rPr>
              <a:t>Pénalisation et Expulsion</a:t>
            </a:r>
          </a:p>
        </p:txBody>
      </p:sp>
      <p:sp>
        <p:nvSpPr>
          <p:cNvPr id="4103" name="ZoneTexte 220"/>
          <p:cNvSpPr txBox="1">
            <a:spLocks noChangeArrowheads="1"/>
          </p:cNvSpPr>
          <p:nvPr/>
        </p:nvSpPr>
        <p:spPr bwMode="auto">
          <a:xfrm>
            <a:off x="6024563" y="3271838"/>
            <a:ext cx="2452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 i="1">
                <a:solidFill>
                  <a:schemeClr val="tx2"/>
                </a:solidFill>
              </a:rPr>
              <a:t>ExternalisationS des frontières de l’UE</a:t>
            </a:r>
          </a:p>
        </p:txBody>
      </p:sp>
      <p:sp>
        <p:nvSpPr>
          <p:cNvPr id="4104" name="ZoneTexte 70"/>
          <p:cNvSpPr txBox="1">
            <a:spLocks noChangeArrowheads="1"/>
          </p:cNvSpPr>
          <p:nvPr/>
        </p:nvSpPr>
        <p:spPr bwMode="auto">
          <a:xfrm>
            <a:off x="3555206" y="5486400"/>
            <a:ext cx="913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/>
              <a:t>démarcheur</a:t>
            </a:r>
          </a:p>
        </p:txBody>
      </p:sp>
      <p:sp>
        <p:nvSpPr>
          <p:cNvPr id="4105" name="ZoneTexte 72"/>
          <p:cNvSpPr txBox="1">
            <a:spLocks noChangeArrowheads="1"/>
          </p:cNvSpPr>
          <p:nvPr/>
        </p:nvSpPr>
        <p:spPr bwMode="auto">
          <a:xfrm>
            <a:off x="3506391" y="5002214"/>
            <a:ext cx="812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/>
              <a:t>chairmann</a:t>
            </a:r>
          </a:p>
        </p:txBody>
      </p:sp>
      <p:grpSp>
        <p:nvGrpSpPr>
          <p:cNvPr id="4106" name="Groupe 229"/>
          <p:cNvGrpSpPr>
            <a:grpSpLocks/>
          </p:cNvGrpSpPr>
          <p:nvPr/>
        </p:nvGrpSpPr>
        <p:grpSpPr bwMode="auto">
          <a:xfrm>
            <a:off x="3247209" y="3716900"/>
            <a:ext cx="2199322" cy="2441575"/>
            <a:chOff x="4608509" y="3776203"/>
            <a:chExt cx="2931825" cy="2441923"/>
          </a:xfrm>
        </p:grpSpPr>
        <p:sp>
          <p:nvSpPr>
            <p:cNvPr id="4113" name="ZoneTexte 61"/>
            <p:cNvSpPr txBox="1">
              <a:spLocks noChangeArrowheads="1"/>
            </p:cNvSpPr>
            <p:nvPr/>
          </p:nvSpPr>
          <p:spPr bwMode="auto">
            <a:xfrm>
              <a:off x="4975515" y="5186291"/>
              <a:ext cx="709944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guide</a:t>
              </a:r>
            </a:p>
          </p:txBody>
        </p:sp>
        <p:grpSp>
          <p:nvGrpSpPr>
            <p:cNvPr id="4114" name="Groupe 196"/>
            <p:cNvGrpSpPr>
              <a:grpSpLocks/>
            </p:cNvGrpSpPr>
            <p:nvPr/>
          </p:nvGrpSpPr>
          <p:grpSpPr bwMode="auto">
            <a:xfrm>
              <a:off x="4608509" y="3776203"/>
              <a:ext cx="2864847" cy="2441923"/>
              <a:chOff x="8254001" y="735500"/>
              <a:chExt cx="2864847" cy="2441923"/>
            </a:xfrm>
          </p:grpSpPr>
          <p:sp>
            <p:nvSpPr>
              <p:cNvPr id="198" name="Forme libre : forme 197"/>
              <p:cNvSpPr/>
              <p:nvPr/>
            </p:nvSpPr>
            <p:spPr>
              <a:xfrm>
                <a:off x="8741887" y="735500"/>
                <a:ext cx="1796177" cy="1562788"/>
              </a:xfrm>
              <a:custGeom>
                <a:avLst/>
                <a:gdLst>
                  <a:gd name="connsiteX0" fmla="*/ 0 w 1796177"/>
                  <a:gd name="connsiteY0" fmla="*/ 781394 h 1562788"/>
                  <a:gd name="connsiteX1" fmla="*/ 898089 w 1796177"/>
                  <a:gd name="connsiteY1" fmla="*/ 0 h 1562788"/>
                  <a:gd name="connsiteX2" fmla="*/ 1796178 w 1796177"/>
                  <a:gd name="connsiteY2" fmla="*/ 781394 h 1562788"/>
                  <a:gd name="connsiteX3" fmla="*/ 898089 w 1796177"/>
                  <a:gd name="connsiteY3" fmla="*/ 1562788 h 1562788"/>
                  <a:gd name="connsiteX4" fmla="*/ 0 w 1796177"/>
                  <a:gd name="connsiteY4" fmla="*/ 781394 h 1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177" h="1562788">
                    <a:moveTo>
                      <a:pt x="0" y="781394"/>
                    </a:moveTo>
                    <a:cubicBezTo>
                      <a:pt x="0" y="349842"/>
                      <a:pt x="402088" y="0"/>
                      <a:pt x="898089" y="0"/>
                    </a:cubicBezTo>
                    <a:cubicBezTo>
                      <a:pt x="1394090" y="0"/>
                      <a:pt x="1796178" y="349842"/>
                      <a:pt x="1796178" y="781394"/>
                    </a:cubicBezTo>
                    <a:cubicBezTo>
                      <a:pt x="1796178" y="1212946"/>
                      <a:pt x="1394090" y="1562788"/>
                      <a:pt x="898089" y="1562788"/>
                    </a:cubicBezTo>
                    <a:cubicBezTo>
                      <a:pt x="402088" y="1562788"/>
                      <a:pt x="0" y="1212946"/>
                      <a:pt x="0" y="781394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39490" tIns="273488" rIns="239491" bIns="586046" spcCol="1270" anchor="ctr"/>
              <a:lstStyle/>
              <a:p>
                <a:pPr algn="ctr" defTabSz="2489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5600" dirty="0"/>
              </a:p>
            </p:txBody>
          </p:sp>
          <p:sp>
            <p:nvSpPr>
              <p:cNvPr id="199" name="Forme libre : forme 198"/>
              <p:cNvSpPr/>
              <p:nvPr/>
            </p:nvSpPr>
            <p:spPr>
              <a:xfrm>
                <a:off x="9322671" y="1546354"/>
                <a:ext cx="1796177" cy="1562788"/>
              </a:xfrm>
              <a:custGeom>
                <a:avLst/>
                <a:gdLst>
                  <a:gd name="connsiteX0" fmla="*/ 0 w 1796177"/>
                  <a:gd name="connsiteY0" fmla="*/ 781394 h 1562788"/>
                  <a:gd name="connsiteX1" fmla="*/ 898089 w 1796177"/>
                  <a:gd name="connsiteY1" fmla="*/ 0 h 1562788"/>
                  <a:gd name="connsiteX2" fmla="*/ 1796178 w 1796177"/>
                  <a:gd name="connsiteY2" fmla="*/ 781394 h 1562788"/>
                  <a:gd name="connsiteX3" fmla="*/ 898089 w 1796177"/>
                  <a:gd name="connsiteY3" fmla="*/ 1562788 h 1562788"/>
                  <a:gd name="connsiteX4" fmla="*/ 0 w 1796177"/>
                  <a:gd name="connsiteY4" fmla="*/ 781394 h 1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177" h="1562788">
                    <a:moveTo>
                      <a:pt x="0" y="781394"/>
                    </a:moveTo>
                    <a:cubicBezTo>
                      <a:pt x="0" y="349842"/>
                      <a:pt x="402088" y="0"/>
                      <a:pt x="898089" y="0"/>
                    </a:cubicBezTo>
                    <a:cubicBezTo>
                      <a:pt x="1394090" y="0"/>
                      <a:pt x="1796178" y="349842"/>
                      <a:pt x="1796178" y="781394"/>
                    </a:cubicBezTo>
                    <a:cubicBezTo>
                      <a:pt x="1796178" y="1212946"/>
                      <a:pt x="1394090" y="1562788"/>
                      <a:pt x="898089" y="1562788"/>
                    </a:cubicBezTo>
                    <a:cubicBezTo>
                      <a:pt x="402088" y="1562788"/>
                      <a:pt x="0" y="1212946"/>
                      <a:pt x="0" y="781394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8210934"/>
                  <a:satOff val="-2130"/>
                  <a:lumOff val="2353"/>
                  <a:alphaOff val="0"/>
                </a:schemeClr>
              </a:fillRef>
              <a:effectRef idx="0">
                <a:schemeClr val="accent3">
                  <a:alpha val="50000"/>
                  <a:hueOff val="8210934"/>
                  <a:satOff val="-2130"/>
                  <a:lumOff val="2353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549330" tIns="403720" rIns="169141" bIns="299535" spcCol="1270" anchor="ctr"/>
              <a:lstStyle/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i="1" dirty="0"/>
                  <a:t>   </a:t>
                </a:r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/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i="1" dirty="0"/>
                  <a:t>   </a:t>
                </a:r>
                <a:endParaRPr lang="fr-FR" sz="1400" b="1" i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200" name="Forme libre : forme 199"/>
              <p:cNvSpPr/>
              <p:nvPr/>
            </p:nvSpPr>
            <p:spPr>
              <a:xfrm>
                <a:off x="8254001" y="1614635"/>
                <a:ext cx="1796177" cy="1562788"/>
              </a:xfrm>
              <a:custGeom>
                <a:avLst/>
                <a:gdLst>
                  <a:gd name="connsiteX0" fmla="*/ 0 w 1796177"/>
                  <a:gd name="connsiteY0" fmla="*/ 781394 h 1562788"/>
                  <a:gd name="connsiteX1" fmla="*/ 898089 w 1796177"/>
                  <a:gd name="connsiteY1" fmla="*/ 0 h 1562788"/>
                  <a:gd name="connsiteX2" fmla="*/ 1796178 w 1796177"/>
                  <a:gd name="connsiteY2" fmla="*/ 781394 h 1562788"/>
                  <a:gd name="connsiteX3" fmla="*/ 898089 w 1796177"/>
                  <a:gd name="connsiteY3" fmla="*/ 1562788 h 1562788"/>
                  <a:gd name="connsiteX4" fmla="*/ 0 w 1796177"/>
                  <a:gd name="connsiteY4" fmla="*/ 781394 h 1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177" h="1562788">
                    <a:moveTo>
                      <a:pt x="0" y="781394"/>
                    </a:moveTo>
                    <a:cubicBezTo>
                      <a:pt x="0" y="349842"/>
                      <a:pt x="402088" y="0"/>
                      <a:pt x="898089" y="0"/>
                    </a:cubicBezTo>
                    <a:cubicBezTo>
                      <a:pt x="1394090" y="0"/>
                      <a:pt x="1796178" y="349842"/>
                      <a:pt x="1796178" y="781394"/>
                    </a:cubicBezTo>
                    <a:cubicBezTo>
                      <a:pt x="1796178" y="1212946"/>
                      <a:pt x="1394090" y="1562788"/>
                      <a:pt x="898089" y="1562788"/>
                    </a:cubicBezTo>
                    <a:cubicBezTo>
                      <a:pt x="402088" y="1562788"/>
                      <a:pt x="0" y="1212946"/>
                      <a:pt x="0" y="781394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6421869"/>
                  <a:satOff val="-4260"/>
                  <a:lumOff val="4706"/>
                  <a:alphaOff val="0"/>
                </a:schemeClr>
              </a:fillRef>
              <a:effectRef idx="0">
                <a:schemeClr val="accent3">
                  <a:alpha val="50000"/>
                  <a:hueOff val="16421869"/>
                  <a:satOff val="-4260"/>
                  <a:lumOff val="4706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69140" tIns="403720" rIns="549331" bIns="299535" spcCol="1270" anchor="ctr"/>
              <a:lstStyle/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/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/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1400" b="1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115" name="ZoneTexte 58"/>
            <p:cNvSpPr txBox="1">
              <a:spLocks noChangeArrowheads="1"/>
            </p:cNvSpPr>
            <p:nvPr/>
          </p:nvSpPr>
          <p:spPr bwMode="auto">
            <a:xfrm>
              <a:off x="5710758" y="5366785"/>
              <a:ext cx="1000329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C000"/>
                  </a:solidFill>
                </a:rPr>
                <a:t>contact(s)</a:t>
              </a:r>
            </a:p>
          </p:txBody>
        </p:sp>
        <p:sp>
          <p:nvSpPr>
            <p:cNvPr id="4116" name="ZoneTexte 59"/>
            <p:cNvSpPr txBox="1">
              <a:spLocks noChangeArrowheads="1"/>
            </p:cNvSpPr>
            <p:nvPr/>
          </p:nvSpPr>
          <p:spPr bwMode="auto">
            <a:xfrm>
              <a:off x="6479405" y="5169156"/>
              <a:ext cx="1060929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convoyeur</a:t>
              </a:r>
            </a:p>
          </p:txBody>
        </p:sp>
        <p:sp>
          <p:nvSpPr>
            <p:cNvPr id="4117" name="ZoneTexte 60"/>
            <p:cNvSpPr txBox="1">
              <a:spLocks noChangeArrowheads="1"/>
            </p:cNvSpPr>
            <p:nvPr/>
          </p:nvSpPr>
          <p:spPr bwMode="auto">
            <a:xfrm>
              <a:off x="5702420" y="4979829"/>
              <a:ext cx="1026471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>
                  <a:solidFill>
                    <a:srgbClr val="FF0000"/>
                  </a:solidFill>
                </a:rPr>
                <a:t>Passeur(s)</a:t>
              </a:r>
            </a:p>
          </p:txBody>
        </p:sp>
        <p:sp>
          <p:nvSpPr>
            <p:cNvPr id="4118" name="ZoneTexte 71"/>
            <p:cNvSpPr txBox="1">
              <a:spLocks noChangeArrowheads="1"/>
            </p:cNvSpPr>
            <p:nvPr/>
          </p:nvSpPr>
          <p:spPr bwMode="auto">
            <a:xfrm>
              <a:off x="4865101" y="5785425"/>
              <a:ext cx="1633083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manager de foot</a:t>
              </a:r>
            </a:p>
          </p:txBody>
        </p:sp>
        <p:sp>
          <p:nvSpPr>
            <p:cNvPr id="4119" name="ZoneTexte 73"/>
            <p:cNvSpPr txBox="1">
              <a:spLocks noChangeArrowheads="1"/>
            </p:cNvSpPr>
            <p:nvPr/>
          </p:nvSpPr>
          <p:spPr bwMode="auto">
            <a:xfrm>
              <a:off x="5568173" y="4287140"/>
              <a:ext cx="1055821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smugglers</a:t>
              </a:r>
            </a:p>
          </p:txBody>
        </p:sp>
        <p:sp>
          <p:nvSpPr>
            <p:cNvPr id="4120" name="ZoneTexte 74"/>
            <p:cNvSpPr txBox="1">
              <a:spLocks noChangeArrowheads="1"/>
            </p:cNvSpPr>
            <p:nvPr/>
          </p:nvSpPr>
          <p:spPr bwMode="auto">
            <a:xfrm>
              <a:off x="5989144" y="4108789"/>
              <a:ext cx="790980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leader</a:t>
              </a:r>
            </a:p>
          </p:txBody>
        </p:sp>
        <p:sp>
          <p:nvSpPr>
            <p:cNvPr id="4121" name="ZoneTexte 75"/>
            <p:cNvSpPr txBox="1">
              <a:spLocks noChangeArrowheads="1"/>
            </p:cNvSpPr>
            <p:nvPr/>
          </p:nvSpPr>
          <p:spPr bwMode="auto">
            <a:xfrm>
              <a:off x="5509722" y="3926498"/>
              <a:ext cx="707841" cy="2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fr-FR" sz="1200"/>
                <a:t>game</a:t>
              </a:r>
            </a:p>
          </p:txBody>
        </p:sp>
      </p:grpSp>
      <p:sp>
        <p:nvSpPr>
          <p:cNvPr id="4107" name="ZoneTexte 77"/>
          <p:cNvSpPr txBox="1">
            <a:spLocks noChangeArrowheads="1"/>
          </p:cNvSpPr>
          <p:nvPr/>
        </p:nvSpPr>
        <p:spPr bwMode="auto">
          <a:xfrm>
            <a:off x="3501489" y="3327309"/>
            <a:ext cx="1992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400" b="1" dirty="0"/>
              <a:t>ACTEURS </a:t>
            </a:r>
            <a:r>
              <a:rPr lang="fr-FR" sz="1400" b="1" dirty="0" smtClean="0"/>
              <a:t>CLANDESTINS</a:t>
            </a:r>
            <a:endParaRPr lang="fr-FR" sz="1400" b="1" dirty="0"/>
          </a:p>
        </p:txBody>
      </p:sp>
      <p:sp>
        <p:nvSpPr>
          <p:cNvPr id="4108" name="ZoneTexte 221"/>
          <p:cNvSpPr txBox="1">
            <a:spLocks noChangeArrowheads="1"/>
          </p:cNvSpPr>
          <p:nvPr/>
        </p:nvSpPr>
        <p:spPr bwMode="auto">
          <a:xfrm>
            <a:off x="3862388" y="6481763"/>
            <a:ext cx="18096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fr-FR" sz="1200" i="1" dirty="0"/>
              <a:t>Dispositifs locaux informels</a:t>
            </a:r>
          </a:p>
        </p:txBody>
      </p:sp>
      <p:sp>
        <p:nvSpPr>
          <p:cNvPr id="223" name="Accolade fermante 222"/>
          <p:cNvSpPr/>
          <p:nvPr/>
        </p:nvSpPr>
        <p:spPr>
          <a:xfrm rot="5400000">
            <a:off x="4411862" y="6081515"/>
            <a:ext cx="238125" cy="670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4" name="Accolade fermante 223"/>
          <p:cNvSpPr/>
          <p:nvPr/>
        </p:nvSpPr>
        <p:spPr>
          <a:xfrm rot="5400000">
            <a:off x="6856214" y="2828727"/>
            <a:ext cx="238125" cy="67032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4112" name="ZoneTexte 233"/>
          <p:cNvSpPr txBox="1">
            <a:spLocks noChangeArrowheads="1"/>
          </p:cNvSpPr>
          <p:nvPr/>
        </p:nvSpPr>
        <p:spPr bwMode="auto">
          <a:xfrm>
            <a:off x="134961" y="3166689"/>
            <a:ext cx="3176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fr-FR" dirty="0" smtClean="0">
                <a:solidFill>
                  <a:srgbClr val="660066"/>
                </a:solidFill>
              </a:rPr>
              <a:t>Espace discursif</a:t>
            </a:r>
          </a:p>
          <a:p>
            <a:pPr algn="ctr"/>
            <a:r>
              <a:rPr lang="fr-FR" dirty="0" smtClean="0">
                <a:solidFill>
                  <a:srgbClr val="660066"/>
                </a:solidFill>
              </a:rPr>
              <a:t>des </a:t>
            </a:r>
            <a:r>
              <a:rPr lang="fr-FR" dirty="0">
                <a:solidFill>
                  <a:srgbClr val="660066"/>
                </a:solidFill>
              </a:rPr>
              <a:t>Parcours </a:t>
            </a:r>
            <a:r>
              <a:rPr lang="fr-FR" dirty="0" smtClean="0">
                <a:solidFill>
                  <a:srgbClr val="660066"/>
                </a:solidFill>
              </a:rPr>
              <a:t>migratoires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14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008" y="5573059"/>
            <a:ext cx="3360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charset="0"/>
                <a:ea typeface="ＭＳ Ｐゴシック" charset="0"/>
                <a:cs typeface="ＭＳ Ｐゴシック" charset="0"/>
              </a:rPr>
              <a:t>Des thésaurus inédits, </a:t>
            </a:r>
          </a:p>
          <a:p>
            <a:pPr algn="ctr"/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charset="0"/>
                <a:ea typeface="ＭＳ Ｐゴシック" charset="0"/>
                <a:cs typeface="ＭＳ Ｐゴシック" charset="0"/>
              </a:rPr>
              <a:t>utiles à d’autres domaines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0106"/>
          </a:xfrm>
        </p:spPr>
        <p:txBody>
          <a:bodyPr>
            <a:noAutofit/>
          </a:bodyPr>
          <a:lstStyle/>
          <a:p>
            <a:pPr lvl="1" algn="r" rtl="0">
              <a:spcBef>
                <a:spcPct val="0"/>
              </a:spcBef>
            </a:pPr>
            <a:r>
              <a:rPr lang="fr-FR" sz="2400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400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2400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15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9124" y="2392082"/>
            <a:ext cx="8713956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fr-FR" sz="29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Modélisation de données complexes et </a:t>
            </a:r>
            <a:r>
              <a:rPr lang="fr-FR" sz="2900" dirty="0" err="1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multisources</a:t>
            </a:r>
            <a:endParaRPr lang="fr-FR" sz="2900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 algn="ctr"/>
            <a:r>
              <a:rPr lang="fr-FR" sz="29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pour </a:t>
            </a:r>
            <a:r>
              <a:rPr lang="fr-FR" sz="29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une analyse diachronique </a:t>
            </a:r>
            <a:endParaRPr lang="fr-FR" sz="2900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 algn="ctr"/>
            <a:r>
              <a:rPr lang="fr-FR" sz="29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des </a:t>
            </a:r>
            <a:r>
              <a:rPr lang="fr-FR" sz="29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politiques migratoires </a:t>
            </a:r>
            <a:endParaRPr lang="fr-FR" sz="2900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 algn="ctr"/>
            <a:r>
              <a:rPr lang="fr-FR" sz="29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et </a:t>
            </a:r>
            <a:r>
              <a:rPr lang="fr-FR" sz="29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de leurs effets sur les parcours</a:t>
            </a:r>
          </a:p>
          <a:p>
            <a:pPr algn="ctr"/>
            <a:endParaRPr lang="fr-FR" sz="29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9" name="Grouper 8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4" name="Image 13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51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Connecteur en arc 211"/>
          <p:cNvCxnSpPr/>
          <p:nvPr/>
        </p:nvCxnSpPr>
        <p:spPr>
          <a:xfrm rot="10800000" flipV="1">
            <a:off x="4378452" y="938361"/>
            <a:ext cx="1640895" cy="407649"/>
          </a:xfrm>
          <a:prstGeom prst="curvedConnector3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37611" y="2613834"/>
            <a:ext cx="1910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2. Réparation automatique</a:t>
            </a:r>
            <a:endParaRPr lang="fr-FR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Accolades 59"/>
          <p:cNvSpPr/>
          <p:nvPr/>
        </p:nvSpPr>
        <p:spPr>
          <a:xfrm>
            <a:off x="1792277" y="2983889"/>
            <a:ext cx="1869504" cy="49372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803019" y="2547534"/>
            <a:ext cx="1793612" cy="408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4. Fouilles de données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Extractions de connaissances</a:t>
            </a:r>
          </a:p>
        </p:txBody>
      </p:sp>
      <p:grpSp>
        <p:nvGrpSpPr>
          <p:cNvPr id="125" name="Grouper 124"/>
          <p:cNvGrpSpPr/>
          <p:nvPr/>
        </p:nvGrpSpPr>
        <p:grpSpPr>
          <a:xfrm>
            <a:off x="-85485" y="1995880"/>
            <a:ext cx="1636177" cy="552632"/>
            <a:chOff x="2409248" y="3158840"/>
            <a:chExt cx="1718446" cy="491134"/>
          </a:xfrm>
        </p:grpSpPr>
        <p:sp>
          <p:nvSpPr>
            <p:cNvPr id="102" name="Cylindre 101"/>
            <p:cNvSpPr/>
            <p:nvPr/>
          </p:nvSpPr>
          <p:spPr>
            <a:xfrm>
              <a:off x="2594678" y="3158840"/>
              <a:ext cx="1476078" cy="491134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2409248" y="3252948"/>
              <a:ext cx="1718446" cy="3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1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Auteures d’infractions</a:t>
              </a:r>
              <a:endParaRPr lang="fr-FR" sz="1100" dirty="0" smtClean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dirty="0" err="1" smtClean="0">
                  <a:solidFill>
                    <a:prstClr val="black"/>
                  </a:solidFill>
                  <a:latin typeface="Calibri"/>
                  <a:cs typeface="+mn-cs"/>
                </a:rPr>
                <a:t>PMC’s</a:t>
              </a:r>
              <a:r>
                <a:rPr lang="fr-FR" sz="1000" dirty="0" smtClean="0">
                  <a:solidFill>
                    <a:prstClr val="black"/>
                  </a:solidFill>
                  <a:latin typeface="Calibri"/>
                  <a:cs typeface="+mn-cs"/>
                </a:rPr>
                <a:t>* par n°RP**</a:t>
              </a:r>
              <a:endParaRPr lang="fr-FR" sz="10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20" name="ZoneTexte 119"/>
          <p:cNvSpPr txBox="1"/>
          <p:nvPr/>
        </p:nvSpPr>
        <p:spPr>
          <a:xfrm>
            <a:off x="1597766" y="2012308"/>
            <a:ext cx="1418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solidFill>
                  <a:prstClr val="black"/>
                </a:solidFill>
                <a:latin typeface="Calibri"/>
                <a:cs typeface="+mn-cs"/>
              </a:rPr>
              <a:t> Autres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  <a:cs typeface="+mn-cs"/>
              </a:rPr>
              <a:t>PMC’s</a:t>
            </a:r>
            <a:r>
              <a:rPr lang="fr-FR" sz="1100" dirty="0" smtClean="0">
                <a:solidFill>
                  <a:prstClr val="black"/>
                </a:solidFill>
                <a:latin typeface="Calibri"/>
                <a:cs typeface="+mn-cs"/>
              </a:rPr>
              <a:t> €          </a:t>
            </a:r>
            <a:r>
              <a:rPr lang="fr-FR" sz="1100" dirty="0" err="1" smtClean="0">
                <a:solidFill>
                  <a:prstClr val="black"/>
                </a:solidFill>
                <a:latin typeface="Calibri"/>
                <a:cs typeface="+mn-cs"/>
              </a:rPr>
              <a:t>n°RP’s</a:t>
            </a:r>
            <a:endParaRPr lang="fr-FR" sz="11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Accolades 120"/>
          <p:cNvSpPr/>
          <p:nvPr/>
        </p:nvSpPr>
        <p:spPr>
          <a:xfrm>
            <a:off x="1739883" y="2017535"/>
            <a:ext cx="1286444" cy="44110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Accolade ouvrante 123"/>
          <p:cNvSpPr/>
          <p:nvPr/>
        </p:nvSpPr>
        <p:spPr>
          <a:xfrm rot="5400000" flipH="1" flipV="1">
            <a:off x="1116578" y="1463851"/>
            <a:ext cx="226187" cy="23758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7838" y="786165"/>
            <a:ext cx="1203048" cy="231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i="1" dirty="0" smtClean="0">
                <a:solidFill>
                  <a:prstClr val="black"/>
                </a:solidFill>
                <a:latin typeface="Calibri"/>
                <a:cs typeface="+mn-cs"/>
              </a:rPr>
              <a:t>Critères de sélection</a:t>
            </a:r>
            <a:endParaRPr lang="fr-FR" sz="1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33203" y="377596"/>
            <a:ext cx="2310885" cy="408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1. Technique classique d’interrogation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des bases de données</a:t>
            </a:r>
            <a:endParaRPr lang="fr-FR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1306815" y="1808129"/>
            <a:ext cx="0" cy="18775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373827" y="802606"/>
            <a:ext cx="2128459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4" name="Grouper 103"/>
          <p:cNvGrpSpPr/>
          <p:nvPr/>
        </p:nvGrpSpPr>
        <p:grpSpPr>
          <a:xfrm>
            <a:off x="220503" y="1137822"/>
            <a:ext cx="561572" cy="530719"/>
            <a:chOff x="2361318" y="2102643"/>
            <a:chExt cx="637433" cy="599988"/>
          </a:xfrm>
        </p:grpSpPr>
        <p:sp>
          <p:nvSpPr>
            <p:cNvPr id="2" name="Accolades 1"/>
            <p:cNvSpPr/>
            <p:nvPr/>
          </p:nvSpPr>
          <p:spPr>
            <a:xfrm>
              <a:off x="2378309" y="2102643"/>
              <a:ext cx="603450" cy="599988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361318" y="2165712"/>
              <a:ext cx="637433" cy="469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prstClr val="black"/>
                  </a:solidFill>
                  <a:latin typeface="Calibri"/>
                  <a:cs typeface="+mn-cs"/>
                </a:rPr>
                <a:t>Sexe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Féminin</a:t>
              </a:r>
              <a:endParaRPr lang="fr-FR" sz="9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97" name="ZoneTexte 96"/>
          <p:cNvSpPr txBox="1"/>
          <p:nvPr/>
        </p:nvSpPr>
        <p:spPr>
          <a:xfrm>
            <a:off x="781513" y="1239836"/>
            <a:ext cx="264369" cy="326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  <a:cs typeface="+mn-cs"/>
              </a:rPr>
              <a:t>+</a:t>
            </a:r>
            <a:endParaRPr lang="fr-FR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62" y="1130938"/>
            <a:ext cx="1381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Calibri"/>
                <a:cs typeface="+mn-cs"/>
              </a:rPr>
              <a:t>Infractions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Prostitution clandestine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Proxénétisme</a:t>
            </a:r>
            <a:r>
              <a:rPr lang="is-IS" sz="900" dirty="0" smtClean="0">
                <a:solidFill>
                  <a:prstClr val="black"/>
                </a:solidFill>
                <a:latin typeface="Calibri"/>
                <a:cs typeface="+mn-cs"/>
              </a:rPr>
              <a:t>…</a:t>
            </a: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03" name="Accolades 102"/>
          <p:cNvSpPr/>
          <p:nvPr/>
        </p:nvSpPr>
        <p:spPr>
          <a:xfrm>
            <a:off x="1036961" y="1130938"/>
            <a:ext cx="1381987" cy="530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Accolade ouvrante 106"/>
          <p:cNvSpPr/>
          <p:nvPr/>
        </p:nvSpPr>
        <p:spPr>
          <a:xfrm rot="5400000" flipH="1" flipV="1">
            <a:off x="1205739" y="603843"/>
            <a:ext cx="202152" cy="22215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433194" y="2029950"/>
            <a:ext cx="264369" cy="326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  <a:cs typeface="+mn-cs"/>
              </a:rPr>
              <a:t>+</a:t>
            </a:r>
            <a:endParaRPr lang="fr-FR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15" name="Connecteur droit avec flèche 114"/>
          <p:cNvCxnSpPr/>
          <p:nvPr/>
        </p:nvCxnSpPr>
        <p:spPr>
          <a:xfrm>
            <a:off x="1227609" y="2660457"/>
            <a:ext cx="0" cy="23464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er 125"/>
          <p:cNvGrpSpPr/>
          <p:nvPr/>
        </p:nvGrpSpPr>
        <p:grpSpPr>
          <a:xfrm>
            <a:off x="-144894" y="2889060"/>
            <a:ext cx="1983007" cy="687357"/>
            <a:chOff x="2653441" y="3226562"/>
            <a:chExt cx="1804355" cy="540577"/>
          </a:xfrm>
        </p:grpSpPr>
        <p:sp>
          <p:nvSpPr>
            <p:cNvPr id="127" name="Cylindre 126"/>
            <p:cNvSpPr/>
            <p:nvPr/>
          </p:nvSpPr>
          <p:spPr>
            <a:xfrm>
              <a:off x="2981759" y="3226562"/>
              <a:ext cx="1163421" cy="491134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2653441" y="3307238"/>
              <a:ext cx="1804355" cy="45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1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Réseaux  potentiels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1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de traite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000" dirty="0">
                  <a:solidFill>
                    <a:prstClr val="black"/>
                  </a:solidFill>
                  <a:latin typeface="Calibri"/>
                  <a:cs typeface="+mn-cs"/>
                </a:rPr>
                <a:t>m</a:t>
              </a:r>
              <a:r>
                <a:rPr lang="fr-FR" sz="1000" dirty="0" smtClean="0">
                  <a:solidFill>
                    <a:prstClr val="black"/>
                  </a:solidFill>
                  <a:latin typeface="Calibri"/>
                  <a:cs typeface="+mn-cs"/>
                </a:rPr>
                <a:t>ême </a:t>
              </a:r>
              <a:r>
                <a:rPr lang="fr-FR" sz="1000" dirty="0" err="1" smtClean="0">
                  <a:solidFill>
                    <a:prstClr val="black"/>
                  </a:solidFill>
                  <a:latin typeface="Calibri"/>
                  <a:cs typeface="+mn-cs"/>
                </a:rPr>
                <a:t>n°RP’s</a:t>
              </a:r>
              <a:r>
                <a:rPr lang="fr-FR" sz="1000" dirty="0" smtClean="0">
                  <a:solidFill>
                    <a:prstClr val="black"/>
                  </a:solidFill>
                  <a:latin typeface="Calibri"/>
                  <a:cs typeface="+mn-cs"/>
                </a:rPr>
                <a:t>***</a:t>
              </a:r>
              <a:endParaRPr lang="fr-FR" sz="10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39" name="Grouper 138"/>
          <p:cNvGrpSpPr/>
          <p:nvPr/>
        </p:nvGrpSpPr>
        <p:grpSpPr>
          <a:xfrm>
            <a:off x="4210383" y="538408"/>
            <a:ext cx="348883" cy="3524223"/>
            <a:chOff x="4060883" y="334501"/>
            <a:chExt cx="114542" cy="3524962"/>
          </a:xfrm>
        </p:grpSpPr>
        <p:cxnSp>
          <p:nvCxnSpPr>
            <p:cNvPr id="49" name="Connecteur droit avec flèche 48"/>
            <p:cNvCxnSpPr/>
            <p:nvPr/>
          </p:nvCxnSpPr>
          <p:spPr>
            <a:xfrm>
              <a:off x="4060884" y="334501"/>
              <a:ext cx="0" cy="35249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>
              <a:off x="4060883" y="2088113"/>
              <a:ext cx="114542" cy="887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0" name="ZoneTexte 139"/>
          <p:cNvSpPr txBox="1"/>
          <p:nvPr/>
        </p:nvSpPr>
        <p:spPr>
          <a:xfrm>
            <a:off x="1803383" y="2832311"/>
            <a:ext cx="187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Sexe,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Libellés hétérogènes des Infractions,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black"/>
                </a:solidFill>
                <a:latin typeface="Calibri"/>
                <a:cs typeface="+mn-cs"/>
              </a:rPr>
              <a:t>d</a:t>
            </a: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es Lieux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 (origine, transit, destination)</a:t>
            </a:r>
          </a:p>
        </p:txBody>
      </p:sp>
      <p:cxnSp>
        <p:nvCxnSpPr>
          <p:cNvPr id="141" name="Connecteur droit avec flèche 140"/>
          <p:cNvCxnSpPr/>
          <p:nvPr/>
        </p:nvCxnSpPr>
        <p:spPr>
          <a:xfrm>
            <a:off x="4699429" y="2098827"/>
            <a:ext cx="1616325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H="1">
            <a:off x="6452909" y="2009781"/>
            <a:ext cx="13794" cy="1517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>
            <a:off x="6457557" y="2768343"/>
            <a:ext cx="28614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0" name="Accolade ouvrante 149"/>
          <p:cNvSpPr/>
          <p:nvPr/>
        </p:nvSpPr>
        <p:spPr>
          <a:xfrm rot="5400000" flipH="1" flipV="1">
            <a:off x="5396804" y="2027259"/>
            <a:ext cx="91847" cy="13341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1" name="Connecteur droit avec flèche 150"/>
          <p:cNvCxnSpPr/>
          <p:nvPr/>
        </p:nvCxnSpPr>
        <p:spPr>
          <a:xfrm>
            <a:off x="5447058" y="2740280"/>
            <a:ext cx="0" cy="21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ylindre 152"/>
          <p:cNvSpPr/>
          <p:nvPr/>
        </p:nvSpPr>
        <p:spPr>
          <a:xfrm>
            <a:off x="4886902" y="2992668"/>
            <a:ext cx="1100408" cy="434432"/>
          </a:xfrm>
          <a:prstGeom prst="can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4835094" y="3060955"/>
            <a:ext cx="1198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 dirty="0" smtClean="0">
                <a:solidFill>
                  <a:prstClr val="black"/>
                </a:solidFill>
                <a:latin typeface="Calibri"/>
                <a:cs typeface="+mn-cs"/>
              </a:rPr>
              <a:t>Base d’analyse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  <a:cs typeface="+mn-cs"/>
              </a:rPr>
              <a:t>PMC’s / Affaire***</a:t>
            </a:r>
            <a:endParaRPr lang="fr-FR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ZoneTexte 156"/>
          <p:cNvSpPr txBox="1"/>
          <p:nvPr/>
        </p:nvSpPr>
        <p:spPr>
          <a:xfrm>
            <a:off x="6577256" y="2955900"/>
            <a:ext cx="224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  <a:cs typeface="+mn-cs"/>
              </a:rPr>
              <a:t>Motifs fréquents in PMC’s,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  <a:cs typeface="+mn-cs"/>
              </a:rPr>
              <a:t>Règles d’association et de dépendance</a:t>
            </a:r>
            <a:r>
              <a:rPr lang="fr-FR" sz="900" dirty="0" smtClean="0">
                <a:solidFill>
                  <a:prstClr val="black"/>
                </a:solidFill>
                <a:latin typeface="Calibri"/>
                <a:cs typeface="+mn-cs"/>
              </a:rPr>
              <a:t>s</a:t>
            </a:r>
          </a:p>
        </p:txBody>
      </p:sp>
      <p:cxnSp>
        <p:nvCxnSpPr>
          <p:cNvPr id="158" name="Connecteur droit avec flèche 157"/>
          <p:cNvCxnSpPr/>
          <p:nvPr/>
        </p:nvCxnSpPr>
        <p:spPr>
          <a:xfrm>
            <a:off x="6726562" y="2972080"/>
            <a:ext cx="1616325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9" name="Connecteur droit avec flèche 158"/>
          <p:cNvCxnSpPr/>
          <p:nvPr/>
        </p:nvCxnSpPr>
        <p:spPr>
          <a:xfrm>
            <a:off x="488127" y="4318139"/>
            <a:ext cx="7448361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/>
          <p:nvPr/>
        </p:nvCxnSpPr>
        <p:spPr>
          <a:xfrm flipH="1">
            <a:off x="4213537" y="4312815"/>
            <a:ext cx="2574" cy="18812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2578315" y="4450137"/>
            <a:ext cx="3575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5. Modélisation de la structure des Réseaux de Traite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3466281" y="4686424"/>
            <a:ext cx="15889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  <a:cs typeface="+mn-cs"/>
              </a:rPr>
              <a:t>Base de règles  ou Graphes</a:t>
            </a:r>
          </a:p>
        </p:txBody>
      </p:sp>
      <p:cxnSp>
        <p:nvCxnSpPr>
          <p:cNvPr id="163" name="Connecteur droit avec flèche 162"/>
          <p:cNvCxnSpPr/>
          <p:nvPr/>
        </p:nvCxnSpPr>
        <p:spPr>
          <a:xfrm>
            <a:off x="2862107" y="4711824"/>
            <a:ext cx="2952314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2" name="Connecteur droit avec flèche 171"/>
          <p:cNvCxnSpPr/>
          <p:nvPr/>
        </p:nvCxnSpPr>
        <p:spPr>
          <a:xfrm>
            <a:off x="4235477" y="4904218"/>
            <a:ext cx="2" cy="24505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" name="Bulle ronde 173"/>
          <p:cNvSpPr/>
          <p:nvPr/>
        </p:nvSpPr>
        <p:spPr>
          <a:xfrm>
            <a:off x="2959608" y="5147488"/>
            <a:ext cx="2805738" cy="505687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3026327" y="5246071"/>
            <a:ext cx="26723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 dirty="0" smtClean="0">
                <a:solidFill>
                  <a:prstClr val="black"/>
                </a:solidFill>
                <a:latin typeface="Calibri"/>
                <a:cs typeface="+mn-cs"/>
              </a:rPr>
              <a:t>Identification active des Victimes de Traite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800" i="1" dirty="0" smtClean="0">
                <a:solidFill>
                  <a:prstClr val="black"/>
                </a:solidFill>
                <a:latin typeface="Calibri"/>
                <a:cs typeface="+mn-cs"/>
              </a:rPr>
              <a:t>Femmes et Enfants</a:t>
            </a:r>
          </a:p>
        </p:txBody>
      </p:sp>
      <p:cxnSp>
        <p:nvCxnSpPr>
          <p:cNvPr id="177" name="Connecteur droit avec flèche 176"/>
          <p:cNvCxnSpPr/>
          <p:nvPr/>
        </p:nvCxnSpPr>
        <p:spPr>
          <a:xfrm>
            <a:off x="1849787" y="5391292"/>
            <a:ext cx="10788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1" name="ZoneTexte 180"/>
          <p:cNvSpPr txBox="1"/>
          <p:nvPr/>
        </p:nvSpPr>
        <p:spPr>
          <a:xfrm rot="16200000">
            <a:off x="1014084" y="4879710"/>
            <a:ext cx="104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i="1" dirty="0" smtClean="0">
                <a:solidFill>
                  <a:srgbClr val="948A54"/>
                </a:solidFill>
                <a:latin typeface="Calibri"/>
                <a:cs typeface="+mn-cs"/>
              </a:rPr>
              <a:t>Modélisation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i="1" dirty="0" smtClean="0">
                <a:solidFill>
                  <a:srgbClr val="948A54"/>
                </a:solidFill>
                <a:latin typeface="Calibri"/>
                <a:cs typeface="+mn-cs"/>
              </a:rPr>
              <a:t>Corpus législatif</a:t>
            </a:r>
            <a:endParaRPr lang="fr-FR" sz="1000" i="1" dirty="0">
              <a:solidFill>
                <a:srgbClr val="948A54"/>
              </a:solidFill>
              <a:latin typeface="Calibri"/>
              <a:cs typeface="+mn-cs"/>
            </a:endParaRPr>
          </a:p>
        </p:txBody>
      </p:sp>
      <p:sp>
        <p:nvSpPr>
          <p:cNvPr id="184" name="Accolade ouvrante 183"/>
          <p:cNvSpPr/>
          <p:nvPr/>
        </p:nvSpPr>
        <p:spPr>
          <a:xfrm rot="5400000" flipH="1" flipV="1">
            <a:off x="3503852" y="3598463"/>
            <a:ext cx="202151" cy="4533846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285958" y="5928363"/>
            <a:ext cx="276093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n-cs"/>
              </a:rPr>
              <a:t>AIDE A LA DECISION politique </a:t>
            </a:r>
            <a:r>
              <a:rPr lang="fr-FR" sz="1000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n-cs"/>
              </a:rPr>
              <a:t>et humanitaire</a:t>
            </a:r>
            <a:endParaRPr lang="fr-FR" sz="100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  <p:sp>
        <p:nvSpPr>
          <p:cNvPr id="189" name="ZoneTexte 188"/>
          <p:cNvSpPr txBox="1"/>
          <p:nvPr/>
        </p:nvSpPr>
        <p:spPr>
          <a:xfrm>
            <a:off x="2340230" y="6064484"/>
            <a:ext cx="2652374" cy="204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900" i="1" dirty="0" smtClean="0">
                <a:solidFill>
                  <a:srgbClr val="8064A2"/>
                </a:solidFill>
                <a:latin typeface="Calibri"/>
                <a:cs typeface="+mn-cs"/>
              </a:rPr>
              <a:t>Protection des Victimes et Lutte contre les groupes criminels</a:t>
            </a:r>
            <a:endParaRPr lang="fr-FR" sz="900" i="1" dirty="0">
              <a:solidFill>
                <a:srgbClr val="8064A2"/>
              </a:solidFill>
              <a:latin typeface="Calibri"/>
              <a:cs typeface="+mn-cs"/>
            </a:endParaRPr>
          </a:p>
        </p:txBody>
      </p:sp>
      <p:sp>
        <p:nvSpPr>
          <p:cNvPr id="191" name="ZoneTexte 190"/>
          <p:cNvSpPr txBox="1"/>
          <p:nvPr/>
        </p:nvSpPr>
        <p:spPr>
          <a:xfrm>
            <a:off x="1338005" y="97970"/>
            <a:ext cx="6677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smtClean="0">
                <a:solidFill>
                  <a:srgbClr val="A24D06"/>
                </a:solidFill>
                <a:latin typeface="Calibri"/>
                <a:cs typeface="+mn-cs"/>
              </a:rPr>
              <a:t>Mécanisme d’identification des Victimes de Traite (VT) à des fins d’exploitation sexuelle</a:t>
            </a:r>
            <a:endParaRPr lang="fr-FR" sz="1400" b="1" i="1" dirty="0">
              <a:solidFill>
                <a:srgbClr val="A24D06"/>
              </a:solidFill>
              <a:latin typeface="Calibri"/>
              <a:cs typeface="+mn-cs"/>
            </a:endParaRPr>
          </a:p>
        </p:txBody>
      </p:sp>
      <p:grpSp>
        <p:nvGrpSpPr>
          <p:cNvPr id="207" name="Grouper 206"/>
          <p:cNvGrpSpPr/>
          <p:nvPr/>
        </p:nvGrpSpPr>
        <p:grpSpPr>
          <a:xfrm>
            <a:off x="5850115" y="538408"/>
            <a:ext cx="2724517" cy="798489"/>
            <a:chOff x="5609380" y="602975"/>
            <a:chExt cx="2865861" cy="849177"/>
          </a:xfrm>
        </p:grpSpPr>
        <p:pic>
          <p:nvPicPr>
            <p:cNvPr id="204" name="Image 2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9380" y="602975"/>
              <a:ext cx="1132237" cy="849177"/>
            </a:xfrm>
            <a:prstGeom prst="rect">
              <a:avLst/>
            </a:prstGeom>
          </p:spPr>
        </p:pic>
        <p:sp>
          <p:nvSpPr>
            <p:cNvPr id="196" name="ZoneTexte 195"/>
            <p:cNvSpPr txBox="1"/>
            <p:nvPr/>
          </p:nvSpPr>
          <p:spPr>
            <a:xfrm>
              <a:off x="6664216" y="639582"/>
              <a:ext cx="1792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Base de données pénales</a:t>
              </a:r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6540873" y="875411"/>
              <a:ext cx="1934368" cy="42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 defTabSz="4572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fr-FR" sz="1000" dirty="0" smtClean="0">
                  <a:solidFill>
                    <a:prstClr val="black"/>
                  </a:solidFill>
                  <a:latin typeface="Calibri"/>
                  <a:cs typeface="+mn-cs"/>
                </a:rPr>
                <a:t>100 000 enregistrements/an</a:t>
              </a:r>
            </a:p>
            <a:p>
              <a:pPr marL="171450" indent="-171450" algn="r" defTabSz="4572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fr-FR" sz="1000" dirty="0" smtClean="0">
                  <a:solidFill>
                    <a:prstClr val="black"/>
                  </a:solidFill>
                  <a:latin typeface="Calibri"/>
                  <a:cs typeface="+mn-cs"/>
                </a:rPr>
                <a:t>Affaires, PMC</a:t>
              </a:r>
              <a:r>
                <a:rPr lang="fr-FR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*</a:t>
              </a:r>
              <a:r>
                <a:rPr lang="fr-FR" sz="1000" dirty="0" smtClean="0">
                  <a:solidFill>
                    <a:prstClr val="black"/>
                  </a:solidFill>
                  <a:latin typeface="Calibri"/>
                  <a:cs typeface="+mn-cs"/>
                </a:rPr>
                <a:t>, Infractions</a:t>
              </a:r>
              <a:endParaRPr lang="fr-FR" sz="10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203" name="Imag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953" y="5469051"/>
            <a:ext cx="777556" cy="514318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 rot="5400000">
            <a:off x="6230768" y="4036068"/>
            <a:ext cx="54284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800" i="1" dirty="0" smtClean="0">
                <a:solidFill>
                  <a:prstClr val="black"/>
                </a:solidFill>
                <a:latin typeface="Calibri"/>
                <a:cs typeface="+mn-cs"/>
              </a:rPr>
              <a:t>        Mandiogou Ndiaye, Conseil constitutionnel Sénégal, Nelly Robin, CEPED-MIGRINTER et </a:t>
            </a:r>
            <a:r>
              <a:rPr lang="fr-FR" sz="800" i="1" dirty="0">
                <a:solidFill>
                  <a:prstClr val="black"/>
                </a:solidFill>
                <a:latin typeface="Calibri"/>
                <a:cs typeface="+mn-cs"/>
              </a:rPr>
              <a:t>L</a:t>
            </a:r>
            <a:r>
              <a:rPr lang="fr-FR" sz="800" i="1" dirty="0" smtClean="0">
                <a:solidFill>
                  <a:prstClr val="black"/>
                </a:solidFill>
                <a:latin typeface="Calibri"/>
                <a:cs typeface="+mn-cs"/>
              </a:rPr>
              <a:t>akhdar Saïs, CRIL, novembre 2016</a:t>
            </a:r>
            <a:endParaRPr lang="fr-FR" sz="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14" name="Image 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182" y="4300115"/>
            <a:ext cx="1076602" cy="696416"/>
          </a:xfrm>
          <a:prstGeom prst="rect">
            <a:avLst/>
          </a:prstGeom>
        </p:spPr>
      </p:pic>
      <p:sp>
        <p:nvSpPr>
          <p:cNvPr id="216" name="ZoneTexte 215"/>
          <p:cNvSpPr txBox="1"/>
          <p:nvPr/>
        </p:nvSpPr>
        <p:spPr>
          <a:xfrm>
            <a:off x="6900766" y="3571314"/>
            <a:ext cx="1702638" cy="347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600" b="1" i="1" dirty="0" smtClean="0">
                <a:solidFill>
                  <a:prstClr val="black"/>
                </a:solidFill>
                <a:latin typeface="Calibri"/>
                <a:cs typeface="+mn-cs"/>
              </a:rPr>
              <a:t>* PMC : Personne mise en cause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600" b="1" i="1" dirty="0" smtClean="0">
                <a:solidFill>
                  <a:prstClr val="black"/>
                </a:solidFill>
                <a:latin typeface="Calibri"/>
                <a:cs typeface="+mn-cs"/>
              </a:rPr>
              <a:t>** RP : registre des plaintes et des procès verbaux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600" b="1" i="1" dirty="0" smtClean="0">
                <a:solidFill>
                  <a:prstClr val="black"/>
                </a:solidFill>
                <a:latin typeface="Calibri"/>
                <a:cs typeface="+mn-cs"/>
              </a:rPr>
              <a:t>*** un n°RP = une Affaire</a:t>
            </a:r>
            <a:endParaRPr lang="fr-FR" sz="6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17" name="Image 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82" y="4854177"/>
            <a:ext cx="699622" cy="451177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04" y="6187484"/>
            <a:ext cx="578418" cy="531519"/>
          </a:xfrm>
          <a:prstGeom prst="rect">
            <a:avLst/>
          </a:prstGeom>
        </p:spPr>
      </p:pic>
      <p:sp>
        <p:nvSpPr>
          <p:cNvPr id="222" name="ZoneTexte 221"/>
          <p:cNvSpPr txBox="1"/>
          <p:nvPr/>
        </p:nvSpPr>
        <p:spPr>
          <a:xfrm>
            <a:off x="1673540" y="6283966"/>
            <a:ext cx="1124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800" i="1" dirty="0" smtClean="0">
                <a:solidFill>
                  <a:prstClr val="black"/>
                </a:solidFill>
                <a:latin typeface="Calibri"/>
                <a:cs typeface="+mn-cs"/>
              </a:rPr>
              <a:t>Formation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800" i="1" dirty="0" smtClean="0">
                <a:solidFill>
                  <a:prstClr val="black"/>
                </a:solidFill>
                <a:latin typeface="Calibri"/>
                <a:cs typeface="+mn-cs"/>
              </a:rPr>
              <a:t>des acteurs judiciaires</a:t>
            </a:r>
            <a:endParaRPr lang="fr-FR" sz="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29" name="Grouper 228"/>
          <p:cNvGrpSpPr/>
          <p:nvPr/>
        </p:nvGrpSpPr>
        <p:grpSpPr>
          <a:xfrm>
            <a:off x="4476427" y="6251902"/>
            <a:ext cx="1661038" cy="397291"/>
            <a:chOff x="4476427" y="6251902"/>
            <a:chExt cx="1661038" cy="397291"/>
          </a:xfrm>
        </p:grpSpPr>
        <p:pic>
          <p:nvPicPr>
            <p:cNvPr id="220" name="Image 2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6237" y="6251902"/>
              <a:ext cx="531228" cy="397291"/>
            </a:xfrm>
            <a:prstGeom prst="rect">
              <a:avLst/>
            </a:prstGeom>
          </p:spPr>
        </p:pic>
        <p:sp>
          <p:nvSpPr>
            <p:cNvPr id="223" name="ZoneTexte 222"/>
            <p:cNvSpPr txBox="1"/>
            <p:nvPr/>
          </p:nvSpPr>
          <p:spPr>
            <a:xfrm>
              <a:off x="4476427" y="6283966"/>
              <a:ext cx="1191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Veille scientifique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8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EPST-Décideurs </a:t>
              </a:r>
              <a:r>
                <a:rPr lang="fr-FR" sz="6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(Etat, ONG)</a:t>
              </a:r>
              <a:endParaRPr lang="fr-FR" sz="600" i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cxnSp>
        <p:nvCxnSpPr>
          <p:cNvPr id="227" name="Connecteur en angle 226"/>
          <p:cNvCxnSpPr/>
          <p:nvPr/>
        </p:nvCxnSpPr>
        <p:spPr>
          <a:xfrm rot="10800000" flipV="1">
            <a:off x="2792056" y="6360953"/>
            <a:ext cx="492079" cy="184577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8" name="Connecteur en angle 227"/>
          <p:cNvCxnSpPr/>
          <p:nvPr/>
        </p:nvCxnSpPr>
        <p:spPr>
          <a:xfrm rot="10800000">
            <a:off x="4018254" y="6360953"/>
            <a:ext cx="492079" cy="184577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0" name="ZoneTexte 229"/>
          <p:cNvSpPr txBox="1"/>
          <p:nvPr/>
        </p:nvSpPr>
        <p:spPr>
          <a:xfrm rot="16200000">
            <a:off x="948038" y="4972043"/>
            <a:ext cx="16209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EEECE1">
                    <a:lumMod val="50000"/>
                  </a:srgbClr>
                </a:solidFill>
                <a:latin typeface="Calibri"/>
                <a:cs typeface="+mn-cs"/>
              </a:rPr>
              <a:t>Sous forme logique ou d’ontologie</a:t>
            </a:r>
            <a:endParaRPr lang="fr-FR" sz="800" dirty="0">
              <a:solidFill>
                <a:srgbClr val="EEECE1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477338" y="2455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83" name="Grouper 82"/>
          <p:cNvGrpSpPr/>
          <p:nvPr/>
        </p:nvGrpSpPr>
        <p:grpSpPr>
          <a:xfrm>
            <a:off x="1650794" y="3684339"/>
            <a:ext cx="2224888" cy="623188"/>
            <a:chOff x="2877953" y="3314882"/>
            <a:chExt cx="1804355" cy="541740"/>
          </a:xfrm>
        </p:grpSpPr>
        <p:sp>
          <p:nvSpPr>
            <p:cNvPr id="84" name="Cylindre 83"/>
            <p:cNvSpPr/>
            <p:nvPr/>
          </p:nvSpPr>
          <p:spPr>
            <a:xfrm>
              <a:off x="3137722" y="3314882"/>
              <a:ext cx="1249060" cy="491134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2877953" y="3482050"/>
              <a:ext cx="1804355" cy="374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1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Réseaux potentiels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1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de traite réparés</a:t>
              </a:r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4559266" y="1821114"/>
            <a:ext cx="1828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. Filtrage par contraintes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98545" y="2199715"/>
            <a:ext cx="11147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solidFill>
                  <a:prstClr val="black"/>
                </a:solidFill>
                <a:latin typeface="Calibri"/>
                <a:cs typeface="+mn-cs"/>
              </a:rPr>
              <a:t>Structure </a:t>
            </a:r>
            <a:r>
              <a:rPr lang="fr-FR" sz="1000" dirty="0" smtClean="0">
                <a:solidFill>
                  <a:prstClr val="black"/>
                </a:solidFill>
                <a:latin typeface="Calibri"/>
                <a:cs typeface="+mn-cs"/>
              </a:rPr>
              <a:t>d’âge,</a:t>
            </a:r>
            <a:r>
              <a:rPr lang="is-IS" sz="1000" dirty="0" smtClean="0">
                <a:solidFill>
                  <a:prstClr val="black"/>
                </a:solidFill>
                <a:latin typeface="Calibri"/>
                <a:cs typeface="+mn-cs"/>
              </a:rPr>
              <a:t>…</a:t>
            </a:r>
            <a:endParaRPr lang="fr-FR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Accolades 115"/>
          <p:cNvSpPr/>
          <p:nvPr/>
        </p:nvSpPr>
        <p:spPr>
          <a:xfrm>
            <a:off x="4833087" y="2212770"/>
            <a:ext cx="1153773" cy="36993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9" name="Connecteur droit avec flèche 118"/>
          <p:cNvCxnSpPr/>
          <p:nvPr/>
        </p:nvCxnSpPr>
        <p:spPr>
          <a:xfrm>
            <a:off x="1580032" y="2701379"/>
            <a:ext cx="0" cy="9689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>
            <a:off x="1584680" y="3216968"/>
            <a:ext cx="193006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>
            <a:off x="1957666" y="2871553"/>
            <a:ext cx="1616325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Accolade ouvrante 130"/>
          <p:cNvSpPr/>
          <p:nvPr/>
        </p:nvSpPr>
        <p:spPr>
          <a:xfrm rot="5400000" flipH="1" flipV="1">
            <a:off x="2667169" y="2588130"/>
            <a:ext cx="105131" cy="18840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2" name="Connecteur droit avec flèche 131"/>
          <p:cNvCxnSpPr/>
          <p:nvPr/>
        </p:nvCxnSpPr>
        <p:spPr>
          <a:xfrm>
            <a:off x="2717993" y="3569457"/>
            <a:ext cx="0" cy="21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7E0-18C6-E347-BC76-0B78E93208F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5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9052" y="355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défi CNRS </a:t>
            </a:r>
            <a:r>
              <a:rPr lang="fr-FR" dirty="0" err="1" smtClean="0"/>
              <a:t>Mastodons</a:t>
            </a:r>
            <a:r>
              <a:rPr lang="fr-FR" dirty="0"/>
              <a:t> </a:t>
            </a:r>
            <a:r>
              <a:rPr lang="fr-FR" dirty="0" smtClean="0"/>
              <a:t>2016</a:t>
            </a:r>
            <a:br>
              <a:rPr lang="fr-FR" dirty="0" smtClean="0"/>
            </a:br>
            <a:r>
              <a:rPr lang="fr-FR" sz="2000" b="1" dirty="0"/>
              <a:t>Q</a:t>
            </a:r>
            <a:r>
              <a:rPr lang="fr-FR" sz="2000" dirty="0"/>
              <a:t>ualité des </a:t>
            </a:r>
            <a:r>
              <a:rPr lang="fr-FR" sz="2000" b="1" dirty="0"/>
              <a:t>Do</a:t>
            </a:r>
            <a:r>
              <a:rPr lang="fr-FR" sz="2000" dirty="0"/>
              <a:t>nnées multi-</a:t>
            </a:r>
            <a:r>
              <a:rPr lang="fr-FR" sz="2000" b="1" dirty="0"/>
              <a:t>S</a:t>
            </a:r>
            <a:r>
              <a:rPr lang="fr-FR" sz="2000" dirty="0"/>
              <a:t>ources </a:t>
            </a:r>
            <a:br>
              <a:rPr lang="fr-FR" sz="2000" dirty="0"/>
            </a:br>
            <a:r>
              <a:rPr lang="fr-FR" sz="2000" dirty="0"/>
              <a:t>Un double défi pour les sciences </a:t>
            </a:r>
            <a:r>
              <a:rPr lang="fr-FR" sz="2000" b="1" dirty="0"/>
              <a:t>S</a:t>
            </a:r>
            <a:r>
              <a:rPr lang="fr-FR" sz="2000" dirty="0"/>
              <a:t>ociales et les sciences de l’</a:t>
            </a:r>
            <a:r>
              <a:rPr lang="fr-FR" sz="2000" b="1" dirty="0"/>
              <a:t>I</a:t>
            </a:r>
            <a:r>
              <a:rPr lang="fr-FR" sz="2000" dirty="0"/>
              <a:t>nformatique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 </a:t>
            </a:r>
            <a:r>
              <a:rPr lang="fr-FR" dirty="0"/>
              <a:t>la croisée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D</a:t>
            </a:r>
            <a:r>
              <a:rPr lang="fr-FR" dirty="0" smtClean="0"/>
              <a:t>isciplines,  </a:t>
            </a:r>
          </a:p>
          <a:p>
            <a:pPr marL="0" indent="0">
              <a:buNone/>
            </a:pPr>
            <a:r>
              <a:rPr lang="fr-FR" dirty="0" smtClean="0"/>
              <a:t>    Sciences sociales – Informatique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6 laboratoires, 2 </a:t>
            </a:r>
            <a:r>
              <a:rPr lang="fr-FR" smtClean="0"/>
              <a:t>EPST </a:t>
            </a:r>
            <a:r>
              <a:rPr lang="fr-FR"/>
              <a:t>(CNRS-IRD</a:t>
            </a:r>
            <a:r>
              <a:rPr lang="fr-FR" smtClean="0"/>
              <a:t>) et </a:t>
            </a:r>
            <a:r>
              <a:rPr lang="fr-FR"/>
              <a:t>1 EPIC, </a:t>
            </a:r>
            <a:r>
              <a:rPr lang="fr-FR" dirty="0" smtClean="0"/>
              <a:t>3 universités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7 disciplines : anthropologie, démographie, droit, géographie, informatique, linguistique, sociologie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21 chercheurs, enseignants-chercheurs et doctorants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des Enjeux </a:t>
            </a:r>
            <a:r>
              <a:rPr lang="fr-FR" dirty="0"/>
              <a:t>sociétaux et scientifiques actuels</a:t>
            </a:r>
          </a:p>
          <a:p>
            <a:pPr lvl="1"/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dirty="0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2</a:t>
            </a:fld>
            <a:r>
              <a:rPr lang="fr-FR" dirty="0" smtClean="0"/>
              <a:t>/77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10" name="Grouper 9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5" name="Image 14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4393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452" y="36456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bases de données hétérogènes, </a:t>
            </a:r>
            <a:br>
              <a:rPr lang="fr-FR" dirty="0" smtClean="0"/>
            </a:br>
            <a:r>
              <a:rPr lang="fr-FR" dirty="0" smtClean="0"/>
              <a:t>imparfaites et évolutives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Registres administratifs, judiciaires et médicaux</a:t>
            </a:r>
          </a:p>
          <a:p>
            <a:pPr lvl="1">
              <a:buFont typeface="Lucida Grande"/>
              <a:buChar char="➛"/>
            </a:pPr>
            <a:r>
              <a:rPr lang="fr-FR" dirty="0" smtClean="0"/>
              <a:t>Traite des personnes, santé mentale des migrants, …</a:t>
            </a:r>
          </a:p>
          <a:p>
            <a:r>
              <a:rPr lang="fr-FR" dirty="0" smtClean="0"/>
              <a:t>Recensements des agences internationales </a:t>
            </a:r>
            <a:r>
              <a:rPr lang="fr-FR" sz="1800" dirty="0" smtClean="0"/>
              <a:t>(OMI et HCR) </a:t>
            </a:r>
            <a:r>
              <a:rPr lang="fr-FR" dirty="0" smtClean="0"/>
              <a:t>et des instituts de la statistique </a:t>
            </a:r>
            <a:r>
              <a:rPr lang="fr-FR" sz="1800" dirty="0" smtClean="0"/>
              <a:t>(EUROSTAT, INSEE)</a:t>
            </a:r>
          </a:p>
          <a:p>
            <a:pPr lvl="1">
              <a:buFont typeface="Wingdings" charset="2"/>
              <a:buChar char="➛"/>
            </a:pPr>
            <a:r>
              <a:rPr lang="fr-FR" dirty="0" smtClean="0"/>
              <a:t> réfugiés, demandeurs d’asile, étrangers/ immigrés, …</a:t>
            </a:r>
          </a:p>
          <a:p>
            <a:r>
              <a:rPr lang="fr-FR" dirty="0"/>
              <a:t>Corpus juridiques du national à l’international </a:t>
            </a:r>
          </a:p>
          <a:p>
            <a:pPr marL="617220" lvl="2" indent="-342900">
              <a:buClr>
                <a:schemeClr val="accent1"/>
              </a:buClr>
              <a:buSzPct val="85000"/>
              <a:buFont typeface="Wingdings 2" charset="2"/>
              <a:buChar char="➛"/>
            </a:pPr>
            <a:r>
              <a:rPr lang="fr-FR" sz="2100" dirty="0">
                <a:solidFill>
                  <a:schemeClr val="tx2"/>
                </a:solidFill>
              </a:rPr>
              <a:t>Lois et codes CEDEAO (inédit), arrêts relatifs à la réglementation de « Dublin » de la CEDH, … </a:t>
            </a:r>
            <a:endParaRPr lang="fr-FR" dirty="0" smtClean="0"/>
          </a:p>
          <a:p>
            <a:r>
              <a:rPr lang="fr-FR" dirty="0" smtClean="0"/>
              <a:t>Enquêtes scientifiques</a:t>
            </a:r>
          </a:p>
          <a:p>
            <a:pPr marL="617220" lvl="2" indent="-342900">
              <a:buClr>
                <a:schemeClr val="accent1"/>
              </a:buClr>
              <a:buSzPct val="85000"/>
              <a:buFont typeface="Wingdings 2" charset="2"/>
              <a:buChar char="➛"/>
            </a:pPr>
            <a:r>
              <a:rPr lang="fr-FR" dirty="0"/>
              <a:t> </a:t>
            </a:r>
            <a:r>
              <a:rPr lang="fr-FR" sz="2200" dirty="0" smtClean="0">
                <a:solidFill>
                  <a:schemeClr val="tx2"/>
                </a:solidFill>
              </a:rPr>
              <a:t>mineurs étrangers isolés </a:t>
            </a:r>
            <a:r>
              <a:rPr lang="fr-FR" sz="1700" dirty="0" smtClean="0">
                <a:solidFill>
                  <a:schemeClr val="tx2"/>
                </a:solidFill>
              </a:rPr>
              <a:t>(Mayotte)</a:t>
            </a:r>
            <a:r>
              <a:rPr lang="fr-FR" sz="2200" dirty="0" smtClean="0">
                <a:solidFill>
                  <a:schemeClr val="tx2"/>
                </a:solidFill>
              </a:rPr>
              <a:t>, mobilités scientifiques </a:t>
            </a:r>
            <a:r>
              <a:rPr lang="fr-FR" sz="1700" dirty="0" smtClean="0">
                <a:solidFill>
                  <a:schemeClr val="tx2"/>
                </a:solidFill>
              </a:rPr>
              <a:t>(Mexique), …</a:t>
            </a:r>
            <a:endParaRPr lang="fr-FR" sz="1700" dirty="0">
              <a:solidFill>
                <a:schemeClr val="tx2"/>
              </a:solidFill>
            </a:endParaRPr>
          </a:p>
          <a:p>
            <a:r>
              <a:rPr lang="fr-FR" dirty="0" smtClean="0"/>
              <a:t>Récits </a:t>
            </a:r>
            <a:r>
              <a:rPr lang="fr-FR" dirty="0"/>
              <a:t>de vie </a:t>
            </a:r>
            <a:r>
              <a:rPr lang="fr-FR" sz="1500" dirty="0"/>
              <a:t>(FR, ES, GB</a:t>
            </a:r>
            <a:r>
              <a:rPr lang="fr-FR" sz="1500" dirty="0" smtClean="0"/>
              <a:t>)</a:t>
            </a:r>
          </a:p>
          <a:p>
            <a:pPr marL="617220" lvl="2" indent="-342900">
              <a:buClr>
                <a:schemeClr val="accent1"/>
              </a:buClr>
              <a:buSzPct val="85000"/>
              <a:buFont typeface="Wingdings 2" charset="2"/>
              <a:buChar char="➛"/>
            </a:pPr>
            <a:r>
              <a:rPr lang="fr-FR" sz="2200" dirty="0" smtClean="0">
                <a:solidFill>
                  <a:schemeClr val="tx2"/>
                </a:solidFill>
              </a:rPr>
              <a:t>Auprès de migrants </a:t>
            </a:r>
            <a:r>
              <a:rPr lang="fr-FR" sz="2200" dirty="0">
                <a:solidFill>
                  <a:schemeClr val="tx2"/>
                </a:solidFill>
              </a:rPr>
              <a:t>en divers lieux des parcours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9" name="Grouper 8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4" name="Image 13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8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R-B&amp;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32" y="1120029"/>
            <a:ext cx="3439823" cy="3729154"/>
          </a:xfrm>
          <a:prstGeom prst="rect">
            <a:avLst/>
          </a:prstGeom>
        </p:spPr>
      </p:pic>
      <p:pic>
        <p:nvPicPr>
          <p:cNvPr id="6" name="Image 5" descr="CR-B&amp;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36" y="688499"/>
            <a:ext cx="2782723" cy="3855474"/>
          </a:xfrm>
          <a:prstGeom prst="rect">
            <a:avLst/>
          </a:prstGeom>
        </p:spPr>
      </p:pic>
      <p:pic>
        <p:nvPicPr>
          <p:cNvPr id="7" name="Image 6" descr="LB-B1&amp;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" y="1151387"/>
            <a:ext cx="2822106" cy="397394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" y="619753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Sources (de gauche à droite) : extraits de cartographies / Lucie Bacon, 2015, « Variations sur l’épisode migratoire de </a:t>
            </a:r>
            <a:r>
              <a:rPr lang="fr-FR" sz="1000" dirty="0" err="1" smtClean="0">
                <a:solidFill>
                  <a:prstClr val="white"/>
                </a:solidFill>
                <a:latin typeface="Lucida Fax"/>
                <a:cs typeface="Lucida Fax"/>
              </a:rPr>
              <a:t>Kreuz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. Cartographies mises en scène », </a:t>
            </a:r>
            <a:r>
              <a:rPr lang="fr-FR" sz="1000" i="1" dirty="0" err="1" smtClean="0">
                <a:solidFill>
                  <a:prstClr val="white"/>
                </a:solidFill>
                <a:latin typeface="Lucida Fax"/>
                <a:cs typeface="Lucida Fax"/>
              </a:rPr>
              <a:t>Mediapart</a:t>
            </a:r>
            <a:r>
              <a:rPr lang="fr-FR" sz="1000" i="1" dirty="0" smtClean="0">
                <a:solidFill>
                  <a:prstClr val="white"/>
                </a:solidFill>
                <a:latin typeface="Lucida Fax"/>
                <a:cs typeface="Lucida Fax"/>
              </a:rPr>
              <a:t> 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; Cyril Roussel, 2013, « Les migrations des membres du </a:t>
            </a:r>
            <a:r>
              <a:rPr lang="fr-FR" sz="1000" dirty="0" err="1" smtClean="0">
                <a:solidFill>
                  <a:prstClr val="white"/>
                </a:solidFill>
                <a:latin typeface="Lucida Fax"/>
                <a:cs typeface="Lucida Fax"/>
              </a:rPr>
              <a:t>Komala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 entre l’Iran et le Kurdistan d’Irak », </a:t>
            </a:r>
            <a:r>
              <a:rPr lang="fr-FR" sz="1000" i="1" dirty="0" smtClean="0">
                <a:solidFill>
                  <a:prstClr val="white"/>
                </a:solidFill>
                <a:latin typeface="Lucida Fax"/>
                <a:cs typeface="Lucida Fax"/>
              </a:rPr>
              <a:t>Atlas du Kurdistan d’Irak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 ; Nelly Robin, 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2014, 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« Mineurs en mobilité entre l’Afrique subsaharienne et l’UE », </a:t>
            </a:r>
            <a:r>
              <a:rPr lang="fr-FR" sz="1000" dirty="0" smtClean="0">
                <a:solidFill>
                  <a:prstClr val="white"/>
                </a:solidFill>
                <a:latin typeface="Lucida Fax"/>
                <a:cs typeface="Lucida Fax"/>
              </a:rPr>
              <a:t>HDR, Volume 1.</a:t>
            </a:r>
            <a:endParaRPr lang="fr-FR" sz="1000" dirty="0">
              <a:solidFill>
                <a:prstClr val="white"/>
              </a:solidFill>
              <a:latin typeface="Lucida Fax"/>
              <a:cs typeface="Lucida Fax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05744" y="0"/>
            <a:ext cx="7038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>
                <a:solidFill>
                  <a:prstClr val="white"/>
                </a:solidFill>
                <a:latin typeface="Lucida Fax"/>
                <a:cs typeface="Lucida Fax"/>
              </a:rPr>
              <a:t>Des terrains distincts, un Objet commun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Lucida Fax"/>
                <a:cs typeface="Lucida Fax"/>
              </a:rPr>
              <a:t>l</a:t>
            </a:r>
            <a:r>
              <a:rPr lang="fr-FR" sz="2200" dirty="0" smtClean="0">
                <a:solidFill>
                  <a:prstClr val="white"/>
                </a:solidFill>
                <a:latin typeface="Lucida Fax"/>
                <a:cs typeface="Lucida Fax"/>
              </a:rPr>
              <a:t>e Parcours Migratoire </a:t>
            </a:r>
            <a:endParaRPr lang="fr-FR" sz="2200" dirty="0">
              <a:solidFill>
                <a:prstClr val="white"/>
              </a:solidFill>
              <a:latin typeface="Lucida Fax"/>
              <a:cs typeface="Lucida Fax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2408" y="5301863"/>
            <a:ext cx="274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white"/>
                </a:solidFill>
                <a:latin typeface="Lucida Fax"/>
                <a:cs typeface="Lucida Fax"/>
              </a:rPr>
              <a:t>Routes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white"/>
                </a:solidFill>
                <a:latin typeface="Lucida Fax"/>
                <a:cs typeface="Lucida Fax"/>
              </a:rPr>
              <a:t>des Balkans</a:t>
            </a:r>
            <a:endParaRPr lang="fr-FR" sz="1800" b="1" i="1" dirty="0">
              <a:solidFill>
                <a:prstClr val="white"/>
              </a:solidFill>
              <a:latin typeface="Lucida Fax"/>
              <a:cs typeface="Lucida Fax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56572" y="5301863"/>
            <a:ext cx="275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white"/>
                </a:solidFill>
                <a:latin typeface="Lucida Fax"/>
                <a:cs typeface="Lucida Fax"/>
              </a:rPr>
              <a:t>Kurdistan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white"/>
                </a:solidFill>
                <a:latin typeface="Lucida Fax"/>
                <a:cs typeface="Lucida Fax"/>
              </a:rPr>
              <a:t>irakien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16927" y="5301863"/>
            <a:ext cx="35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white"/>
                </a:solidFill>
                <a:latin typeface="Lucida Fax"/>
                <a:cs typeface="Lucida Fax"/>
              </a:rPr>
              <a:t>Voies transsahariennes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white"/>
                </a:solidFill>
                <a:latin typeface="Lucida Fax"/>
                <a:cs typeface="Lucida Fax"/>
              </a:rPr>
              <a:t>et maritimes</a:t>
            </a:r>
            <a:endParaRPr lang="fr-FR" sz="1800" b="1" i="1" dirty="0">
              <a:solidFill>
                <a:prstClr val="white"/>
              </a:solidFill>
              <a:latin typeface="Lucida Fax"/>
              <a:cs typeface="Lucida Fax"/>
            </a:endParaRPr>
          </a:p>
        </p:txBody>
      </p:sp>
    </p:spTree>
    <p:extLst>
      <p:ext uri="{BB962C8B-B14F-4D97-AF65-F5344CB8AC3E}">
        <p14:creationId xmlns:p14="http://schemas.microsoft.com/office/powerpoint/2010/main" val="351627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052" y="3175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Promouvoir des outils innovants </a:t>
            </a:r>
            <a:br>
              <a:rPr lang="fr-FR" dirty="0" smtClean="0"/>
            </a:br>
            <a:r>
              <a:rPr lang="fr-FR" dirty="0" smtClean="0"/>
              <a:t>et des prototypes logiciels </a:t>
            </a:r>
            <a:r>
              <a:rPr lang="fr-FR" i="1" dirty="0" smtClean="0"/>
              <a:t>open-sources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Un double challenge</a:t>
            </a:r>
          </a:p>
          <a:p>
            <a:pPr marL="0" indent="0">
              <a:buNone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fr-FR" sz="2000" b="1" dirty="0"/>
              <a:t>Féconder des outils et des approches innovants sur la base d’un dialogue Sciences Sociales et Informatique</a:t>
            </a:r>
            <a:endParaRPr lang="fr-FR" sz="2000" dirty="0"/>
          </a:p>
          <a:p>
            <a:pPr marL="274320" lvl="1" indent="0">
              <a:spcBef>
                <a:spcPts val="0"/>
              </a:spcBef>
              <a:buNone/>
            </a:pPr>
            <a:r>
              <a:rPr lang="fr-FR" dirty="0" smtClean="0"/>
              <a:t>       </a:t>
            </a:r>
            <a:r>
              <a:rPr lang="fr-FR" sz="1800" i="1" dirty="0"/>
              <a:t>b</a:t>
            </a:r>
            <a:r>
              <a:rPr lang="fr-FR" sz="1800" i="1" dirty="0" smtClean="0"/>
              <a:t>ases de données,  la fouille de données, intelligence artificielle </a:t>
            </a:r>
          </a:p>
          <a:p>
            <a:pPr marL="1079500" lvl="1" indent="-355600">
              <a:buFont typeface="Lucida Grande"/>
              <a:buChar char="➛"/>
            </a:pPr>
            <a:r>
              <a:rPr lang="fr-FR" sz="2000" dirty="0" smtClean="0"/>
              <a:t>découvrir des connaissances</a:t>
            </a:r>
          </a:p>
          <a:p>
            <a:pPr marL="1079500" lvl="1" indent="-355600">
              <a:buFont typeface="Lucida Grande"/>
              <a:buChar char="➛"/>
            </a:pPr>
            <a:r>
              <a:rPr lang="fr-FR" sz="2000" dirty="0" smtClean="0"/>
              <a:t>valider des hypothèses de travail</a:t>
            </a:r>
          </a:p>
          <a:p>
            <a:pPr marL="1079500" lvl="1" indent="-355600">
              <a:buFont typeface="Lucida Grande"/>
              <a:buChar char="➛"/>
            </a:pPr>
            <a:r>
              <a:rPr lang="fr-FR" sz="2000" dirty="0"/>
              <a:t>m</a:t>
            </a:r>
            <a:r>
              <a:rPr lang="fr-FR" sz="2000" dirty="0" smtClean="0"/>
              <a:t>ieux orienter les recherches nouvelles</a:t>
            </a:r>
          </a:p>
          <a:p>
            <a:pPr marL="1079500" lvl="1" indent="-355600">
              <a:buFont typeface="Lucida Grande"/>
              <a:buChar char="➛"/>
            </a:pPr>
            <a:endParaRPr lang="fr-FR" sz="2000" dirty="0" smtClean="0"/>
          </a:p>
          <a:p>
            <a:pPr marL="812800" indent="-546100">
              <a:buSzPct val="100000"/>
              <a:buFont typeface="+mj-ea"/>
              <a:buAutoNum type="circleNumDbPlain" startAt="2"/>
            </a:pPr>
            <a:r>
              <a:rPr lang="fr-FR" sz="2000" b="1" dirty="0">
                <a:solidFill>
                  <a:schemeClr val="tx1"/>
                </a:solidFill>
              </a:rPr>
              <a:t>Faciliter </a:t>
            </a:r>
            <a:r>
              <a:rPr lang="fr-FR" sz="2000" b="1" dirty="0" smtClean="0">
                <a:solidFill>
                  <a:schemeClr val="tx1"/>
                </a:solidFill>
              </a:rPr>
              <a:t>l’aide à la décision </a:t>
            </a:r>
            <a:r>
              <a:rPr lang="fr-FR" sz="2000" b="1" dirty="0" smtClean="0"/>
              <a:t>et partager les résultats avec </a:t>
            </a:r>
            <a:r>
              <a:rPr lang="fr-FR" sz="2000" b="1" dirty="0" smtClean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chemeClr val="tx1"/>
                </a:solidFill>
              </a:rPr>
              <a:t>société </a:t>
            </a:r>
            <a:r>
              <a:rPr lang="fr-FR" sz="2000" b="1" dirty="0" smtClean="0">
                <a:solidFill>
                  <a:schemeClr val="tx1"/>
                </a:solidFill>
              </a:rPr>
              <a:t>civile </a:t>
            </a:r>
            <a:endParaRPr lang="fr-FR" sz="2000" b="1" dirty="0">
              <a:solidFill>
                <a:schemeClr val="tx1"/>
              </a:solidFill>
            </a:endParaRPr>
          </a:p>
          <a:p>
            <a:pPr marL="731520" lvl="1" indent="-457200">
              <a:buFont typeface="+mj-ea"/>
              <a:buAutoNum type="circleNumDbPlain"/>
            </a:pPr>
            <a:endParaRPr lang="fr-FR" sz="2000" dirty="0" smtClean="0"/>
          </a:p>
          <a:p>
            <a:pPr marL="731520" lvl="1" indent="-457200">
              <a:buFont typeface="+mj-ea"/>
              <a:buAutoNum type="circleNumDbPlain"/>
            </a:pP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5</a:t>
            </a:fld>
            <a:r>
              <a:rPr lang="fr-FR" smtClean="0"/>
              <a:t>/77</a:t>
            </a:r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10" name="Grouper 9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5" name="Image 14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84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axes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63652" y="1971548"/>
            <a:ext cx="8503920" cy="3768852"/>
          </a:xfrm>
        </p:spPr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fr-FR" dirty="0" smtClean="0"/>
              <a:t>Qualité et prétraitements de données hétérogènes</a:t>
            </a:r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ea"/>
              <a:buAutoNum type="circleNumDbPlain"/>
            </a:pPr>
            <a:r>
              <a:rPr lang="fr-FR" dirty="0" smtClean="0"/>
              <a:t>Extraction de parcours migratoires </a:t>
            </a:r>
          </a:p>
          <a:p>
            <a:pPr lvl="1"/>
            <a:endParaRPr lang="fr-FR" dirty="0"/>
          </a:p>
          <a:p>
            <a:pPr marL="514350" lvl="1" indent="-514350">
              <a:buClr>
                <a:schemeClr val="accent1"/>
              </a:buClr>
              <a:buSzPct val="85000"/>
              <a:buFont typeface="+mj-ea"/>
              <a:buAutoNum type="circleNumDbPlain" startAt="3"/>
            </a:pPr>
            <a:r>
              <a:rPr lang="fr-FR" sz="2700" dirty="0">
                <a:solidFill>
                  <a:schemeClr val="tx1"/>
                </a:solidFill>
              </a:rPr>
              <a:t>Modélisation de données </a:t>
            </a:r>
            <a:r>
              <a:rPr lang="fr-FR" sz="2700" dirty="0" smtClean="0">
                <a:solidFill>
                  <a:schemeClr val="tx1"/>
                </a:solidFill>
              </a:rPr>
              <a:t>complexes et </a:t>
            </a:r>
            <a:r>
              <a:rPr lang="fr-FR" sz="2700" dirty="0" err="1" smtClean="0">
                <a:solidFill>
                  <a:schemeClr val="tx1"/>
                </a:solidFill>
              </a:rPr>
              <a:t>multisources</a:t>
            </a:r>
            <a:r>
              <a:rPr lang="fr-FR" sz="2700" dirty="0" smtClean="0">
                <a:solidFill>
                  <a:schemeClr val="tx1"/>
                </a:solidFill>
              </a:rPr>
              <a:t> pour </a:t>
            </a:r>
            <a:r>
              <a:rPr lang="fr-FR" sz="2700" dirty="0">
                <a:solidFill>
                  <a:schemeClr val="tx1"/>
                </a:solidFill>
              </a:rPr>
              <a:t>une analyse diachronique des politiques migratoires et de leurs effets sur les parcours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6</a:t>
            </a:fld>
            <a:r>
              <a:rPr lang="fr-FR" smtClean="0"/>
              <a:t>/77</a:t>
            </a:r>
            <a:endParaRPr lang="fr-FR"/>
          </a:p>
        </p:txBody>
      </p:sp>
      <p:grpSp>
        <p:nvGrpSpPr>
          <p:cNvPr id="8" name="Grouper 7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9" name="Grouper 8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4" name="Image 13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7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0106"/>
          </a:xfrm>
        </p:spPr>
        <p:txBody>
          <a:bodyPr>
            <a:noAutofit/>
          </a:bodyPr>
          <a:lstStyle/>
          <a:p>
            <a:pPr lvl="1" algn="r" rtl="0">
              <a:spcBef>
                <a:spcPct val="0"/>
              </a:spcBef>
            </a:pPr>
            <a:r>
              <a:rPr lang="fr-FR" sz="2400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400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2400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7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49624" y="2887382"/>
            <a:ext cx="856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Qualité et prétraitements des données hétérogènes</a:t>
            </a:r>
            <a:endParaRPr lang="fr-FR" sz="290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9" name="Grouper 8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4" name="Image 13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4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052" y="660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Qualité </a:t>
            </a:r>
            <a:r>
              <a:rPr lang="fr-FR" sz="3200" dirty="0"/>
              <a:t>et prétraitements des donné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9" y="3090708"/>
            <a:ext cx="6301015" cy="32293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4800" y="1498600"/>
            <a:ext cx="871264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7F7F7F"/>
                </a:solidFill>
              </a:rPr>
              <a:t>Répondre à un double défi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fr-FR" sz="1900" dirty="0" smtClean="0"/>
              <a:t>la multiplicité des données issues des acteurs humanitaires, politiques et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900" dirty="0" smtClean="0"/>
              <a:t>économiques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fr-FR" sz="1900" dirty="0"/>
              <a:t>L</a:t>
            </a:r>
            <a:r>
              <a:rPr lang="fr-FR" sz="1900" dirty="0" smtClean="0"/>
              <a:t>e traitement de bases de données produites hors du cadre de la recherche</a:t>
            </a:r>
            <a:endParaRPr lang="fr-FR" sz="1900" dirty="0"/>
          </a:p>
        </p:txBody>
      </p:sp>
      <p:sp>
        <p:nvSpPr>
          <p:cNvPr id="7" name="Flèche courbée vers la droite 6"/>
          <p:cNvSpPr/>
          <p:nvPr/>
        </p:nvSpPr>
        <p:spPr>
          <a:xfrm>
            <a:off x="660400" y="3556000"/>
            <a:ext cx="1600200" cy="1498600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8</a:t>
            </a:fld>
            <a:r>
              <a:rPr lang="fr-FR" smtClean="0"/>
              <a:t>/77</a:t>
            </a:r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13" name="Grouper 12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8" name="Image 17" descr="logo_migrinter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09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0106"/>
          </a:xfrm>
        </p:spPr>
        <p:txBody>
          <a:bodyPr>
            <a:noAutofit/>
          </a:bodyPr>
          <a:lstStyle/>
          <a:p>
            <a:pPr lvl="1" algn="r" rtl="0">
              <a:spcBef>
                <a:spcPct val="0"/>
              </a:spcBef>
            </a:pPr>
            <a:r>
              <a:rPr lang="fr-FR" sz="2400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400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2400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mtClean="0"/>
              <a:t>08/12/2011		</a:t>
            </a:r>
            <a:fld id="{1AB19B7F-A1B9-4148-94C3-7240407EC525}" type="slidenum">
              <a:rPr lang="fr-FR" smtClean="0"/>
              <a:pPr>
                <a:defRPr/>
              </a:pPr>
              <a:t>9</a:t>
            </a:fld>
            <a:r>
              <a:rPr lang="fr-FR" smtClean="0"/>
              <a:t>/77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35524" y="2493682"/>
            <a:ext cx="565280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sz="2800" dirty="0">
                <a:solidFill>
                  <a:srgbClr val="88A1AD"/>
                </a:solidFill>
              </a:rPr>
              <a:t>Extraction de parcours migratoires </a:t>
            </a:r>
            <a:br>
              <a:rPr lang="fr-FR" sz="2800" dirty="0">
                <a:solidFill>
                  <a:srgbClr val="88A1AD"/>
                </a:solidFill>
              </a:rPr>
            </a:br>
            <a:endParaRPr lang="fr-FR" sz="2900" dirty="0">
              <a:solidFill>
                <a:srgbClr val="88A1AD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582809" y="6311900"/>
            <a:ext cx="6320823" cy="546100"/>
            <a:chOff x="160409" y="6254749"/>
            <a:chExt cx="6320823" cy="546100"/>
          </a:xfrm>
        </p:grpSpPr>
        <p:grpSp>
          <p:nvGrpSpPr>
            <p:cNvPr id="9" name="Grouper 8"/>
            <p:cNvGrpSpPr/>
            <p:nvPr/>
          </p:nvGrpSpPr>
          <p:grpSpPr>
            <a:xfrm>
              <a:off x="160409" y="6319866"/>
              <a:ext cx="2738179" cy="415867"/>
              <a:chOff x="5076056" y="260648"/>
              <a:chExt cx="3686945" cy="827571"/>
            </a:xfrm>
          </p:grpSpPr>
          <p:pic>
            <p:nvPicPr>
              <p:cNvPr id="14" name="Image 13" descr="logo_migrinter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301" y="445833"/>
                <a:ext cx="28067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6056" y="260648"/>
                <a:ext cx="684560" cy="827571"/>
              </a:xfrm>
              <a:prstGeom prst="rect">
                <a:avLst/>
              </a:prstGeom>
            </p:spPr>
          </p:pic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500" y="6320048"/>
              <a:ext cx="579770" cy="41550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4900" y="6254749"/>
              <a:ext cx="1092200" cy="5461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333315"/>
              <a:ext cx="899351" cy="38896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900" y="6273800"/>
              <a:ext cx="67733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6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nception personnalisée">
  <a:themeElements>
    <a:clrScheme name="CIR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FA22E"/>
      </a:accent2>
      <a:accent3>
        <a:srgbClr val="E2007A"/>
      </a:accent3>
      <a:accent4>
        <a:srgbClr val="DFDB00"/>
      </a:accent4>
      <a:accent5>
        <a:srgbClr val="97BF0D"/>
      </a:accent5>
      <a:accent6>
        <a:srgbClr val="FFFFFF"/>
      </a:accent6>
      <a:hlink>
        <a:srgbClr val="F79646"/>
      </a:hlink>
      <a:folHlink>
        <a:srgbClr val="800080"/>
      </a:folHlink>
    </a:clrScheme>
    <a:fontScheme name="Conception personnalisée">
      <a:majorFont>
        <a:latin typeface="Helvetica 55 Roman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E5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E5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0CE09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lmINet_bessou">
  <a:themeElements>
    <a:clrScheme name="CIR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A22E"/>
      </a:accent1>
      <a:accent2>
        <a:srgbClr val="E2007A"/>
      </a:accent2>
      <a:accent3>
        <a:srgbClr val="DFDB00"/>
      </a:accent3>
      <a:accent4>
        <a:srgbClr val="97BF0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46435</TotalTime>
  <Words>1154</Words>
  <Application>Microsoft Macintosh PowerPoint</Application>
  <PresentationFormat>Présentation à l'écran (4:3)</PresentationFormat>
  <Paragraphs>288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Conception personnalisée</vt:lpstr>
      <vt:lpstr>PalmINet_bessou</vt:lpstr>
      <vt:lpstr>Civique</vt:lpstr>
      <vt:lpstr>Noir</vt:lpstr>
      <vt:lpstr>Thème Office</vt:lpstr>
      <vt:lpstr>    Données complexes multi-Sources et  Parcours migratoires</vt:lpstr>
      <vt:lpstr> Un défi CNRS Mastodons 2016 Qualité des Données multi-Sources  Un double défi pour les sciences Sociales et les sciences de l’Informatique </vt:lpstr>
      <vt:lpstr>Des bases de données hétérogènes,  imparfaites et évolutives</vt:lpstr>
      <vt:lpstr>Présentation PowerPoint</vt:lpstr>
      <vt:lpstr>Promouvoir des outils innovants  et des prototypes logiciels open-sources</vt:lpstr>
      <vt:lpstr>3 axes </vt:lpstr>
      <vt:lpstr> </vt:lpstr>
      <vt:lpstr>Qualité et prétraitements des données </vt:lpstr>
      <vt:lpstr> </vt:lpstr>
      <vt:lpstr>  Extraction de parcours migratoires  </vt:lpstr>
      <vt:lpstr>Fouilles de récits</vt:lpstr>
      <vt:lpstr>Fouilles de récits</vt:lpstr>
      <vt:lpstr>Extraction des entités spatiales et temporelles</vt:lpstr>
      <vt:lpstr>Présentation PowerPoint</vt:lpstr>
      <vt:lpstr>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Yannick BIARD</dc:creator>
  <cp:lastModifiedBy>MIGRINTER</cp:lastModifiedBy>
  <cp:revision>2160</cp:revision>
  <cp:lastPrinted>2016-11-25T05:50:16Z</cp:lastPrinted>
  <dcterms:created xsi:type="dcterms:W3CDTF">2016-11-25T05:21:24Z</dcterms:created>
  <dcterms:modified xsi:type="dcterms:W3CDTF">2016-12-12T10:30:21Z</dcterms:modified>
</cp:coreProperties>
</file>